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30" r:id="rId2"/>
  </p:sldMasterIdLst>
  <p:sldIdLst>
    <p:sldId id="256" r:id="rId3"/>
    <p:sldId id="271" r:id="rId4"/>
    <p:sldId id="257" r:id="rId5"/>
    <p:sldId id="260" r:id="rId6"/>
    <p:sldId id="258" r:id="rId7"/>
    <p:sldId id="259" r:id="rId8"/>
    <p:sldId id="261" r:id="rId9"/>
    <p:sldId id="274" r:id="rId10"/>
    <p:sldId id="263" r:id="rId11"/>
    <p:sldId id="265" r:id="rId12"/>
    <p:sldId id="267" r:id="rId13"/>
    <p:sldId id="268" r:id="rId14"/>
    <p:sldId id="264" r:id="rId15"/>
    <p:sldId id="272" r:id="rId16"/>
    <p:sldId id="273" r:id="rId17"/>
    <p:sldId id="275" r:id="rId18"/>
    <p:sldId id="276" r:id="rId19"/>
    <p:sldId id="270" r:id="rId2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269F3-32AB-4526-B8EB-AF885385362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3317D6-A821-4F2A-A4AA-27B44E44F9BF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A856C8A-ADF5-4543-93D8-FDD028DB7EB1}" type="parTrans" cxnId="{6C2D46A7-B378-42D7-89B8-DE65EBA57C5B}">
      <dgm:prSet/>
      <dgm:spPr/>
      <dgm:t>
        <a:bodyPr/>
        <a:lstStyle/>
        <a:p>
          <a:endParaRPr lang="ru-RU"/>
        </a:p>
      </dgm:t>
    </dgm:pt>
    <dgm:pt modelId="{930BB946-C034-4140-A360-A22ED55D9541}" type="sibTrans" cxnId="{6C2D46A7-B378-42D7-89B8-DE65EBA57C5B}">
      <dgm:prSet/>
      <dgm:spPr/>
      <dgm:t>
        <a:bodyPr/>
        <a:lstStyle/>
        <a:p>
          <a:endParaRPr lang="ru-RU"/>
        </a:p>
      </dgm:t>
    </dgm:pt>
    <dgm:pt modelId="{7B7E2A80-F74F-4FA7-B6F9-291409DEFA52}">
      <dgm:prSet phldrT="[Текст]"/>
      <dgm:spPr/>
      <dgm:t>
        <a:bodyPr/>
        <a:lstStyle/>
        <a:p>
          <a:r>
            <a:rPr lang="ru-RU" dirty="0" smtClean="0"/>
            <a:t>Личное заявление</a:t>
          </a:r>
          <a:endParaRPr lang="ru-RU" dirty="0"/>
        </a:p>
      </dgm:t>
    </dgm:pt>
    <dgm:pt modelId="{6AE994C5-E626-4B56-921C-B62F4C14022F}" type="parTrans" cxnId="{836B8DDF-65FF-4541-9B07-2D9607BC867F}">
      <dgm:prSet/>
      <dgm:spPr/>
      <dgm:t>
        <a:bodyPr/>
        <a:lstStyle/>
        <a:p>
          <a:endParaRPr lang="ru-RU"/>
        </a:p>
      </dgm:t>
    </dgm:pt>
    <dgm:pt modelId="{59AB5346-F2A8-4041-99B4-537033972B22}" type="sibTrans" cxnId="{836B8DDF-65FF-4541-9B07-2D9607BC867F}">
      <dgm:prSet/>
      <dgm:spPr/>
      <dgm:t>
        <a:bodyPr/>
        <a:lstStyle/>
        <a:p>
          <a:endParaRPr lang="ru-RU"/>
        </a:p>
      </dgm:t>
    </dgm:pt>
    <dgm:pt modelId="{38CEBF25-FC5D-4CCD-9055-93030D651DC9}">
      <dgm:prSet phldrT="[Текст]"/>
      <dgm:spPr/>
      <dgm:t>
        <a:bodyPr/>
        <a:lstStyle/>
        <a:p>
          <a:r>
            <a:rPr lang="ru-RU" dirty="0" smtClean="0"/>
            <a:t>Документы подтверждающие статус</a:t>
          </a:r>
          <a:endParaRPr lang="ru-RU" dirty="0"/>
        </a:p>
      </dgm:t>
    </dgm:pt>
    <dgm:pt modelId="{3C0D18D7-84E1-4413-89C6-EABA91C7536C}" type="parTrans" cxnId="{6D467615-F71B-45FB-9FF3-A15B32297B85}">
      <dgm:prSet/>
      <dgm:spPr/>
      <dgm:t>
        <a:bodyPr/>
        <a:lstStyle/>
        <a:p>
          <a:endParaRPr lang="ru-RU"/>
        </a:p>
      </dgm:t>
    </dgm:pt>
    <dgm:pt modelId="{DAD43B0D-0D2C-429E-81A9-C8E2C3F2474C}" type="sibTrans" cxnId="{6D467615-F71B-45FB-9FF3-A15B32297B85}">
      <dgm:prSet/>
      <dgm:spPr/>
      <dgm:t>
        <a:bodyPr/>
        <a:lstStyle/>
        <a:p>
          <a:endParaRPr lang="ru-RU"/>
        </a:p>
      </dgm:t>
    </dgm:pt>
    <dgm:pt modelId="{131CC4FF-58BA-43F1-B2E2-8E4F4817A1A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1A8DA0F-53CD-4A29-AEA8-2A95B9FC6496}" type="parTrans" cxnId="{90576F52-89FB-46D4-902C-27303FC1FD07}">
      <dgm:prSet/>
      <dgm:spPr/>
      <dgm:t>
        <a:bodyPr/>
        <a:lstStyle/>
        <a:p>
          <a:endParaRPr lang="ru-RU"/>
        </a:p>
      </dgm:t>
    </dgm:pt>
    <dgm:pt modelId="{AD3AD326-011C-4052-911E-34D543BAC56B}" type="sibTrans" cxnId="{90576F52-89FB-46D4-902C-27303FC1FD07}">
      <dgm:prSet/>
      <dgm:spPr/>
      <dgm:t>
        <a:bodyPr/>
        <a:lstStyle/>
        <a:p>
          <a:endParaRPr lang="ru-RU"/>
        </a:p>
      </dgm:t>
    </dgm:pt>
    <dgm:pt modelId="{E71B8E90-C1FC-4F43-B654-FD6DE9594EAC}">
      <dgm:prSet phldrT="[Текст]"/>
      <dgm:spPr/>
      <dgm:t>
        <a:bodyPr/>
        <a:lstStyle/>
        <a:p>
          <a:r>
            <a:rPr lang="ru-RU" dirty="0" smtClean="0"/>
            <a:t>Заключение договора о  сопровождении</a:t>
          </a:r>
          <a:endParaRPr lang="ru-RU" dirty="0"/>
        </a:p>
      </dgm:t>
    </dgm:pt>
    <dgm:pt modelId="{602C779A-B23C-4734-A266-1D5D0A55D5C2}" type="parTrans" cxnId="{9A13A67E-DBA3-4A5E-A1A6-5BFDDC585E0A}">
      <dgm:prSet/>
      <dgm:spPr/>
      <dgm:t>
        <a:bodyPr/>
        <a:lstStyle/>
        <a:p>
          <a:endParaRPr lang="ru-RU"/>
        </a:p>
      </dgm:t>
    </dgm:pt>
    <dgm:pt modelId="{693F46D7-D6D0-4E5F-A4AE-ABCE9B58306A}" type="sibTrans" cxnId="{9A13A67E-DBA3-4A5E-A1A6-5BFDDC585E0A}">
      <dgm:prSet/>
      <dgm:spPr/>
      <dgm:t>
        <a:bodyPr/>
        <a:lstStyle/>
        <a:p>
          <a:endParaRPr lang="ru-RU"/>
        </a:p>
      </dgm:t>
    </dgm:pt>
    <dgm:pt modelId="{C8404468-3AEC-4B3E-A97D-AEC838C0C295}">
      <dgm:prSet phldrT="[Текст]"/>
      <dgm:spPr/>
      <dgm:t>
        <a:bodyPr/>
        <a:lstStyle/>
        <a:p>
          <a:r>
            <a:rPr lang="ru-RU" dirty="0" smtClean="0"/>
            <a:t>Заявление об оказании срочных социальных услуг</a:t>
          </a:r>
          <a:endParaRPr lang="ru-RU" dirty="0"/>
        </a:p>
      </dgm:t>
    </dgm:pt>
    <dgm:pt modelId="{C3C30665-A281-40EF-8413-1C858011BFD5}" type="parTrans" cxnId="{8F427CCE-49A9-420E-96C4-DD31D920ABEE}">
      <dgm:prSet/>
      <dgm:spPr/>
      <dgm:t>
        <a:bodyPr/>
        <a:lstStyle/>
        <a:p>
          <a:endParaRPr lang="ru-RU"/>
        </a:p>
      </dgm:t>
    </dgm:pt>
    <dgm:pt modelId="{C9C91B6B-577A-4C67-89E0-11D85E8BC178}" type="sibTrans" cxnId="{8F427CCE-49A9-420E-96C4-DD31D920ABEE}">
      <dgm:prSet/>
      <dgm:spPr/>
      <dgm:t>
        <a:bodyPr/>
        <a:lstStyle/>
        <a:p>
          <a:endParaRPr lang="ru-RU"/>
        </a:p>
      </dgm:t>
    </dgm:pt>
    <dgm:pt modelId="{60E6752D-729E-4C2C-8350-E0E3945E92D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DE3213F-FB3F-473E-BD87-3D09D29DE782}" type="parTrans" cxnId="{3797AF64-9830-447B-9537-7AA1C43E230D}">
      <dgm:prSet/>
      <dgm:spPr/>
      <dgm:t>
        <a:bodyPr/>
        <a:lstStyle/>
        <a:p>
          <a:endParaRPr lang="ru-RU"/>
        </a:p>
      </dgm:t>
    </dgm:pt>
    <dgm:pt modelId="{E6A03648-ECD9-47C6-B0C1-187D74430312}" type="sibTrans" cxnId="{3797AF64-9830-447B-9537-7AA1C43E230D}">
      <dgm:prSet/>
      <dgm:spPr/>
      <dgm:t>
        <a:bodyPr/>
        <a:lstStyle/>
        <a:p>
          <a:endParaRPr lang="ru-RU"/>
        </a:p>
      </dgm:t>
    </dgm:pt>
    <dgm:pt modelId="{2E1D8E21-96FD-424C-9E0D-0C79483AE034}">
      <dgm:prSet phldrT="[Текст]"/>
      <dgm:spPr/>
      <dgm:t>
        <a:bodyPr/>
        <a:lstStyle/>
        <a:p>
          <a:r>
            <a:rPr lang="ru-RU" dirty="0" smtClean="0"/>
            <a:t>Составление плана сопровождения</a:t>
          </a:r>
          <a:endParaRPr lang="ru-RU" dirty="0"/>
        </a:p>
      </dgm:t>
    </dgm:pt>
    <dgm:pt modelId="{06CB117D-3589-4C54-ACA2-3C6ECDAFB5D5}" type="parTrans" cxnId="{431FEE14-7A06-4BD5-9173-4B1291D8FC1D}">
      <dgm:prSet/>
      <dgm:spPr/>
      <dgm:t>
        <a:bodyPr/>
        <a:lstStyle/>
        <a:p>
          <a:endParaRPr lang="ru-RU"/>
        </a:p>
      </dgm:t>
    </dgm:pt>
    <dgm:pt modelId="{C02AA94F-7E8D-43E9-9C0E-5BACD7D47DE1}" type="sibTrans" cxnId="{431FEE14-7A06-4BD5-9173-4B1291D8FC1D}">
      <dgm:prSet/>
      <dgm:spPr/>
      <dgm:t>
        <a:bodyPr/>
        <a:lstStyle/>
        <a:p>
          <a:endParaRPr lang="ru-RU"/>
        </a:p>
      </dgm:t>
    </dgm:pt>
    <dgm:pt modelId="{FA9DE10D-5CC2-49F0-99BD-4A5219D9AFC0}">
      <dgm:prSet phldrT="[Текст]"/>
      <dgm:spPr/>
      <dgm:t>
        <a:bodyPr/>
        <a:lstStyle/>
        <a:p>
          <a:r>
            <a:rPr lang="ru-RU" dirty="0" smtClean="0"/>
            <a:t>Составление ИППС</a:t>
          </a:r>
          <a:endParaRPr lang="ru-RU" dirty="0"/>
        </a:p>
      </dgm:t>
    </dgm:pt>
    <dgm:pt modelId="{FFAEBB7E-9405-4C85-AB39-87DADFBB3627}" type="parTrans" cxnId="{9FF130C3-FB0A-48AC-8698-6D44D40863DD}">
      <dgm:prSet/>
      <dgm:spPr/>
      <dgm:t>
        <a:bodyPr/>
        <a:lstStyle/>
        <a:p>
          <a:endParaRPr lang="ru-RU"/>
        </a:p>
      </dgm:t>
    </dgm:pt>
    <dgm:pt modelId="{ED64AB5F-52D4-4E07-A3D0-1233CB639426}" type="sibTrans" cxnId="{9FF130C3-FB0A-48AC-8698-6D44D40863DD}">
      <dgm:prSet/>
      <dgm:spPr/>
      <dgm:t>
        <a:bodyPr/>
        <a:lstStyle/>
        <a:p>
          <a:endParaRPr lang="ru-RU"/>
        </a:p>
      </dgm:t>
    </dgm:pt>
    <dgm:pt modelId="{A4F44EE4-6B78-448F-A2D6-F3357C389E2F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0343DCF-2BC8-4E1B-A861-84DFA32FE242}" type="parTrans" cxnId="{1053B20B-F976-4103-ACBA-C8F8AF8B645B}">
      <dgm:prSet/>
      <dgm:spPr/>
      <dgm:t>
        <a:bodyPr/>
        <a:lstStyle/>
        <a:p>
          <a:endParaRPr lang="ru-RU"/>
        </a:p>
      </dgm:t>
    </dgm:pt>
    <dgm:pt modelId="{FD024310-47FC-41B1-A5F4-A61C236A523E}" type="sibTrans" cxnId="{1053B20B-F976-4103-ACBA-C8F8AF8B645B}">
      <dgm:prSet/>
      <dgm:spPr/>
      <dgm:t>
        <a:bodyPr/>
        <a:lstStyle/>
        <a:p>
          <a:endParaRPr lang="ru-RU"/>
        </a:p>
      </dgm:t>
    </dgm:pt>
    <dgm:pt modelId="{F8114CAD-2DC4-4B54-A3E2-534EEBACF598}">
      <dgm:prSet/>
      <dgm:spPr/>
      <dgm:t>
        <a:bodyPr/>
        <a:lstStyle/>
        <a:p>
          <a:r>
            <a:rPr lang="ru-RU" dirty="0" smtClean="0"/>
            <a:t>Проведение индивидуальной работы</a:t>
          </a:r>
          <a:endParaRPr lang="ru-RU" dirty="0"/>
        </a:p>
      </dgm:t>
    </dgm:pt>
    <dgm:pt modelId="{7F24AE16-ED1E-4C2C-9481-89F34B1C7E96}" type="parTrans" cxnId="{7EA52C30-3719-48BA-925B-49143CFF105E}">
      <dgm:prSet/>
      <dgm:spPr/>
      <dgm:t>
        <a:bodyPr/>
        <a:lstStyle/>
        <a:p>
          <a:endParaRPr lang="ru-RU"/>
        </a:p>
      </dgm:t>
    </dgm:pt>
    <dgm:pt modelId="{4EA3AEE2-1E62-45C2-87F7-7665E15D4018}" type="sibTrans" cxnId="{7EA52C30-3719-48BA-925B-49143CFF105E}">
      <dgm:prSet/>
      <dgm:spPr/>
      <dgm:t>
        <a:bodyPr/>
        <a:lstStyle/>
        <a:p>
          <a:endParaRPr lang="ru-RU"/>
        </a:p>
      </dgm:t>
    </dgm:pt>
    <dgm:pt modelId="{454D5DDB-35A6-4304-9845-A875A132D681}">
      <dgm:prSet/>
      <dgm:spPr/>
      <dgm:t>
        <a:bodyPr/>
        <a:lstStyle/>
        <a:p>
          <a:r>
            <a:rPr lang="ru-RU" dirty="0" smtClean="0"/>
            <a:t>Организация клубной работы для групповых занятий</a:t>
          </a:r>
          <a:endParaRPr lang="ru-RU" dirty="0"/>
        </a:p>
      </dgm:t>
    </dgm:pt>
    <dgm:pt modelId="{EF10338D-F633-46E6-AE8A-F681F20DA815}" type="parTrans" cxnId="{048E8281-1F52-4B3A-8BBC-745F81566E1E}">
      <dgm:prSet/>
      <dgm:spPr/>
      <dgm:t>
        <a:bodyPr/>
        <a:lstStyle/>
        <a:p>
          <a:endParaRPr lang="ru-RU"/>
        </a:p>
      </dgm:t>
    </dgm:pt>
    <dgm:pt modelId="{F0C5D36D-8BD4-44F3-A57F-9DF765521903}" type="sibTrans" cxnId="{048E8281-1F52-4B3A-8BBC-745F81566E1E}">
      <dgm:prSet/>
      <dgm:spPr/>
      <dgm:t>
        <a:bodyPr/>
        <a:lstStyle/>
        <a:p>
          <a:endParaRPr lang="ru-RU"/>
        </a:p>
      </dgm:t>
    </dgm:pt>
    <dgm:pt modelId="{EA5E1507-1DA3-4130-A088-5C96EDE1C43F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E28FCA78-6070-4921-8D93-A18BD857ED9E}" type="parTrans" cxnId="{EB5CE742-9467-4529-959C-501343A84739}">
      <dgm:prSet/>
      <dgm:spPr/>
      <dgm:t>
        <a:bodyPr/>
        <a:lstStyle/>
        <a:p>
          <a:endParaRPr lang="ru-RU"/>
        </a:p>
      </dgm:t>
    </dgm:pt>
    <dgm:pt modelId="{FC5A7A6F-12A0-45FC-9583-7D0BEE6D3532}" type="sibTrans" cxnId="{EB5CE742-9467-4529-959C-501343A84739}">
      <dgm:prSet/>
      <dgm:spPr/>
      <dgm:t>
        <a:bodyPr/>
        <a:lstStyle/>
        <a:p>
          <a:endParaRPr lang="ru-RU"/>
        </a:p>
      </dgm:t>
    </dgm:pt>
    <dgm:pt modelId="{0ABAE5CE-D8CF-49D1-BC02-5E2F69B58237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F95C6DF8-F12E-40B4-8C4E-329A8AAAB472}" type="parTrans" cxnId="{30476B7D-ADB0-4178-8E6F-80A2FC81C3F8}">
      <dgm:prSet/>
      <dgm:spPr/>
      <dgm:t>
        <a:bodyPr/>
        <a:lstStyle/>
        <a:p>
          <a:endParaRPr lang="ru-RU"/>
        </a:p>
      </dgm:t>
    </dgm:pt>
    <dgm:pt modelId="{B44A2012-4668-4DFE-B876-B2123200283F}" type="sibTrans" cxnId="{30476B7D-ADB0-4178-8E6F-80A2FC81C3F8}">
      <dgm:prSet/>
      <dgm:spPr/>
      <dgm:t>
        <a:bodyPr/>
        <a:lstStyle/>
        <a:p>
          <a:endParaRPr lang="ru-RU"/>
        </a:p>
      </dgm:t>
    </dgm:pt>
    <dgm:pt modelId="{590E8285-E3F9-432B-94C0-38D6046609A6}">
      <dgm:prSet/>
      <dgm:spPr/>
      <dgm:t>
        <a:bodyPr/>
        <a:lstStyle/>
        <a:p>
          <a:r>
            <a:rPr lang="ru-RU" dirty="0" smtClean="0"/>
            <a:t>Закрепление специалиста, осуществляющего сопровождение</a:t>
          </a:r>
          <a:endParaRPr lang="ru-RU" dirty="0"/>
        </a:p>
      </dgm:t>
    </dgm:pt>
    <dgm:pt modelId="{E975D96E-838C-477B-8AF4-E57901B78A10}" type="parTrans" cxnId="{CD0BB283-D41B-4854-8D7D-CAF77E42061B}">
      <dgm:prSet/>
      <dgm:spPr/>
      <dgm:t>
        <a:bodyPr/>
        <a:lstStyle/>
        <a:p>
          <a:endParaRPr lang="ru-RU"/>
        </a:p>
      </dgm:t>
    </dgm:pt>
    <dgm:pt modelId="{8E226E80-70F0-470F-A590-5FC7EDACF1DB}" type="sibTrans" cxnId="{CD0BB283-D41B-4854-8D7D-CAF77E42061B}">
      <dgm:prSet/>
      <dgm:spPr/>
      <dgm:t>
        <a:bodyPr/>
        <a:lstStyle/>
        <a:p>
          <a:endParaRPr lang="ru-RU"/>
        </a:p>
      </dgm:t>
    </dgm:pt>
    <dgm:pt modelId="{C28B63FA-1B67-4127-A9A1-6C876F252323}">
      <dgm:prSet/>
      <dgm:spPr/>
      <dgm:t>
        <a:bodyPr/>
        <a:lstStyle/>
        <a:p>
          <a:r>
            <a:rPr lang="ru-RU" dirty="0" smtClean="0"/>
            <a:t>Подбор куратора, наставника</a:t>
          </a:r>
          <a:endParaRPr lang="ru-RU" dirty="0"/>
        </a:p>
      </dgm:t>
    </dgm:pt>
    <dgm:pt modelId="{ADC0D587-42E8-4983-88F4-82754F3669EE}" type="parTrans" cxnId="{27DCC9BF-868C-484E-B75A-E4FCCC1CD357}">
      <dgm:prSet/>
      <dgm:spPr/>
      <dgm:t>
        <a:bodyPr/>
        <a:lstStyle/>
        <a:p>
          <a:endParaRPr lang="ru-RU"/>
        </a:p>
      </dgm:t>
    </dgm:pt>
    <dgm:pt modelId="{D6D24716-6DB9-4D3D-9BF4-DE97B231AE3B}" type="sibTrans" cxnId="{27DCC9BF-868C-484E-B75A-E4FCCC1CD357}">
      <dgm:prSet/>
      <dgm:spPr/>
      <dgm:t>
        <a:bodyPr/>
        <a:lstStyle/>
        <a:p>
          <a:endParaRPr lang="ru-RU"/>
        </a:p>
      </dgm:t>
    </dgm:pt>
    <dgm:pt modelId="{65F25BCF-883C-4612-9A28-DD759B035301}">
      <dgm:prSet/>
      <dgm:spPr/>
      <dgm:t>
        <a:bodyPr/>
        <a:lstStyle/>
        <a:p>
          <a:r>
            <a:rPr lang="ru-RU" dirty="0" smtClean="0"/>
            <a:t>Оценка эффективности проведенной работы</a:t>
          </a:r>
          <a:endParaRPr lang="ru-RU" dirty="0"/>
        </a:p>
      </dgm:t>
    </dgm:pt>
    <dgm:pt modelId="{D257ECF3-580C-4556-BEEE-0DE43FBA1275}" type="parTrans" cxnId="{FA2484FE-7529-4B9A-9B9D-EB054EB7F11D}">
      <dgm:prSet/>
      <dgm:spPr/>
      <dgm:t>
        <a:bodyPr/>
        <a:lstStyle/>
        <a:p>
          <a:endParaRPr lang="ru-RU"/>
        </a:p>
      </dgm:t>
    </dgm:pt>
    <dgm:pt modelId="{3D177092-A424-43B2-9E01-0AE7EAEDA3ED}" type="sibTrans" cxnId="{FA2484FE-7529-4B9A-9B9D-EB054EB7F11D}">
      <dgm:prSet/>
      <dgm:spPr/>
      <dgm:t>
        <a:bodyPr/>
        <a:lstStyle/>
        <a:p>
          <a:endParaRPr lang="ru-RU"/>
        </a:p>
      </dgm:t>
    </dgm:pt>
    <dgm:pt modelId="{89C8CF30-D4DB-4EE0-8D81-4175C16E58D4}" type="pres">
      <dgm:prSet presAssocID="{B6D269F3-32AB-4526-B8EB-AF88538536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6E2B51-F7A8-45A7-9507-6C6833C4D55C}" type="pres">
      <dgm:prSet presAssocID="{823317D6-A821-4F2A-A4AA-27B44E44F9BF}" presName="composite" presStyleCnt="0"/>
      <dgm:spPr/>
    </dgm:pt>
    <dgm:pt modelId="{E7FAFDBB-7D2D-4770-96F3-6BD4B8AB05EE}" type="pres">
      <dgm:prSet presAssocID="{823317D6-A821-4F2A-A4AA-27B44E44F9BF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0C3F-8818-4FBE-9983-54D0887EF786}" type="pres">
      <dgm:prSet presAssocID="{823317D6-A821-4F2A-A4AA-27B44E44F9BF}" presName="descendantText" presStyleLbl="alignAcc1" presStyleIdx="0" presStyleCnt="6" custLinFactNeighborX="117" custLinFactNeighborY="2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FD8A7-2331-4BA7-8E8F-B791D01612EF}" type="pres">
      <dgm:prSet presAssocID="{930BB946-C034-4140-A360-A22ED55D9541}" presName="sp" presStyleCnt="0"/>
      <dgm:spPr/>
    </dgm:pt>
    <dgm:pt modelId="{BB4CB49A-1DB1-453E-B430-F27AA979B4B4}" type="pres">
      <dgm:prSet presAssocID="{131CC4FF-58BA-43F1-B2E2-8E4F4817A1A7}" presName="composite" presStyleCnt="0"/>
      <dgm:spPr/>
    </dgm:pt>
    <dgm:pt modelId="{D89D0260-879C-4D23-8372-920F6705ADD1}" type="pres">
      <dgm:prSet presAssocID="{131CC4FF-58BA-43F1-B2E2-8E4F4817A1A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9C59C-E1BB-4021-908C-8694537F7416}" type="pres">
      <dgm:prSet presAssocID="{131CC4FF-58BA-43F1-B2E2-8E4F4817A1A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F200-FB24-4663-BAF9-1F0C9D3BA906}" type="pres">
      <dgm:prSet presAssocID="{AD3AD326-011C-4052-911E-34D543BAC56B}" presName="sp" presStyleCnt="0"/>
      <dgm:spPr/>
    </dgm:pt>
    <dgm:pt modelId="{883858A0-DFE1-42B8-B9D1-8D832E604DAC}" type="pres">
      <dgm:prSet presAssocID="{60E6752D-729E-4C2C-8350-E0E3945E92D2}" presName="composite" presStyleCnt="0"/>
      <dgm:spPr/>
    </dgm:pt>
    <dgm:pt modelId="{3D64BE0A-4F5B-4C11-A395-3B6663CCA228}" type="pres">
      <dgm:prSet presAssocID="{60E6752D-729E-4C2C-8350-E0E3945E92D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5D46-4583-4D2F-9064-C11B4983FD3C}" type="pres">
      <dgm:prSet presAssocID="{60E6752D-729E-4C2C-8350-E0E3945E92D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9F320-3848-4562-9C12-FF64659C3DD6}" type="pres">
      <dgm:prSet presAssocID="{E6A03648-ECD9-47C6-B0C1-187D74430312}" presName="sp" presStyleCnt="0"/>
      <dgm:spPr/>
    </dgm:pt>
    <dgm:pt modelId="{94007A41-92BD-4121-961E-8DC7A99A5227}" type="pres">
      <dgm:prSet presAssocID="{A4F44EE4-6B78-448F-A2D6-F3357C389E2F}" presName="composite" presStyleCnt="0"/>
      <dgm:spPr/>
    </dgm:pt>
    <dgm:pt modelId="{72236C47-49B2-4B5D-9F06-67D681C327F7}" type="pres">
      <dgm:prSet presAssocID="{A4F44EE4-6B78-448F-A2D6-F3357C389E2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3D905-2A3C-43D1-8D04-FC0802862BA8}" type="pres">
      <dgm:prSet presAssocID="{A4F44EE4-6B78-448F-A2D6-F3357C389E2F}" presName="descendantText" presStyleLbl="alignAcc1" presStyleIdx="3" presStyleCnt="6" custLinFactY="34942" custLinFactNeighborX="1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80744-7671-45CA-8B3C-F4AD0A6CD306}" type="pres">
      <dgm:prSet presAssocID="{FD024310-47FC-41B1-A5F4-A61C236A523E}" presName="sp" presStyleCnt="0"/>
      <dgm:spPr/>
    </dgm:pt>
    <dgm:pt modelId="{5E68761A-0E98-4D64-A1E5-C63605FA136B}" type="pres">
      <dgm:prSet presAssocID="{EA5E1507-1DA3-4130-A088-5C96EDE1C43F}" presName="composite" presStyleCnt="0"/>
      <dgm:spPr/>
    </dgm:pt>
    <dgm:pt modelId="{5CCFEF7D-E5A5-4968-B9BB-2B45726AABFA}" type="pres">
      <dgm:prSet presAssocID="{EA5E1507-1DA3-4130-A088-5C96EDE1C43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B90B8-10DC-47E5-BD98-6FE3F10F0835}" type="pres">
      <dgm:prSet presAssocID="{EA5E1507-1DA3-4130-A088-5C96EDE1C43F}" presName="descendantText" presStyleLbl="alignAcc1" presStyleIdx="4" presStyleCnt="6" custLinFactY="-36305" custLinFactNeighborX="1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B3E27-0CBF-462A-A68F-0E09FD9602BE}" type="pres">
      <dgm:prSet presAssocID="{FC5A7A6F-12A0-45FC-9583-7D0BEE6D3532}" presName="sp" presStyleCnt="0"/>
      <dgm:spPr/>
    </dgm:pt>
    <dgm:pt modelId="{746EA34C-6CFB-4945-BB9C-1FA6E1E5C82F}" type="pres">
      <dgm:prSet presAssocID="{0ABAE5CE-D8CF-49D1-BC02-5E2F69B58237}" presName="composite" presStyleCnt="0"/>
      <dgm:spPr/>
    </dgm:pt>
    <dgm:pt modelId="{C760672D-F7D0-44CB-B681-688C8A62B15B}" type="pres">
      <dgm:prSet presAssocID="{0ABAE5CE-D8CF-49D1-BC02-5E2F69B5823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1844A-A695-4888-96E6-D0422239BA45}" type="pres">
      <dgm:prSet presAssocID="{0ABAE5CE-D8CF-49D1-BC02-5E2F69B5823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7D56E-0EDE-4DB9-8229-CBD41A24C9A5}" type="presOf" srcId="{590E8285-E3F9-432B-94C0-38D6046609A6}" destId="{ABDB90B8-10DC-47E5-BD98-6FE3F10F0835}" srcOrd="0" destOrd="0" presId="urn:microsoft.com/office/officeart/2005/8/layout/chevron2"/>
    <dgm:cxn modelId="{5165CF11-3D3C-4F54-A12E-BC020B212065}" type="presOf" srcId="{823317D6-A821-4F2A-A4AA-27B44E44F9BF}" destId="{E7FAFDBB-7D2D-4770-96F3-6BD4B8AB05EE}" srcOrd="0" destOrd="0" presId="urn:microsoft.com/office/officeart/2005/8/layout/chevron2"/>
    <dgm:cxn modelId="{836B8DDF-65FF-4541-9B07-2D9607BC867F}" srcId="{823317D6-A821-4F2A-A4AA-27B44E44F9BF}" destId="{7B7E2A80-F74F-4FA7-B6F9-291409DEFA52}" srcOrd="0" destOrd="0" parTransId="{6AE994C5-E626-4B56-921C-B62F4C14022F}" sibTransId="{59AB5346-F2A8-4041-99B4-537033972B22}"/>
    <dgm:cxn modelId="{540A54E7-B853-47D9-B455-8122DD6E4E8C}" type="presOf" srcId="{EA5E1507-1DA3-4130-A088-5C96EDE1C43F}" destId="{5CCFEF7D-E5A5-4968-B9BB-2B45726AABFA}" srcOrd="0" destOrd="0" presId="urn:microsoft.com/office/officeart/2005/8/layout/chevron2"/>
    <dgm:cxn modelId="{CC9EAD07-2E47-47F3-B4A9-0B358EBDD80B}" type="presOf" srcId="{65F25BCF-883C-4612-9A28-DD759B035301}" destId="{3BB1844A-A695-4888-96E6-D0422239BA45}" srcOrd="0" destOrd="0" presId="urn:microsoft.com/office/officeart/2005/8/layout/chevron2"/>
    <dgm:cxn modelId="{7EA52C30-3719-48BA-925B-49143CFF105E}" srcId="{A4F44EE4-6B78-448F-A2D6-F3357C389E2F}" destId="{F8114CAD-2DC4-4B54-A3E2-534EEBACF598}" srcOrd="0" destOrd="0" parTransId="{7F24AE16-ED1E-4C2C-9481-89F34B1C7E96}" sibTransId="{4EA3AEE2-1E62-45C2-87F7-7665E15D4018}"/>
    <dgm:cxn modelId="{39647D37-6BEA-4597-A47A-BAE73DA337CE}" type="presOf" srcId="{2E1D8E21-96FD-424C-9E0D-0C79483AE034}" destId="{6C475D46-4583-4D2F-9064-C11B4983FD3C}" srcOrd="0" destOrd="0" presId="urn:microsoft.com/office/officeart/2005/8/layout/chevron2"/>
    <dgm:cxn modelId="{0451E777-11F0-47BA-89F6-742C269ECB73}" type="presOf" srcId="{454D5DDB-35A6-4304-9845-A875A132D681}" destId="{22E3D905-2A3C-43D1-8D04-FC0802862BA8}" srcOrd="0" destOrd="1" presId="urn:microsoft.com/office/officeart/2005/8/layout/chevron2"/>
    <dgm:cxn modelId="{FA2484FE-7529-4B9A-9B9D-EB054EB7F11D}" srcId="{0ABAE5CE-D8CF-49D1-BC02-5E2F69B58237}" destId="{65F25BCF-883C-4612-9A28-DD759B035301}" srcOrd="0" destOrd="0" parTransId="{D257ECF3-580C-4556-BEEE-0DE43FBA1275}" sibTransId="{3D177092-A424-43B2-9E01-0AE7EAEDA3ED}"/>
    <dgm:cxn modelId="{8D385984-E38F-4E0E-BD9D-978A369CF166}" type="presOf" srcId="{F8114CAD-2DC4-4B54-A3E2-534EEBACF598}" destId="{22E3D905-2A3C-43D1-8D04-FC0802862BA8}" srcOrd="0" destOrd="0" presId="urn:microsoft.com/office/officeart/2005/8/layout/chevron2"/>
    <dgm:cxn modelId="{04CE8B9A-BEA3-45BB-912A-F86E2C9D0187}" type="presOf" srcId="{131CC4FF-58BA-43F1-B2E2-8E4F4817A1A7}" destId="{D89D0260-879C-4D23-8372-920F6705ADD1}" srcOrd="0" destOrd="0" presId="urn:microsoft.com/office/officeart/2005/8/layout/chevron2"/>
    <dgm:cxn modelId="{431FEE14-7A06-4BD5-9173-4B1291D8FC1D}" srcId="{60E6752D-729E-4C2C-8350-E0E3945E92D2}" destId="{2E1D8E21-96FD-424C-9E0D-0C79483AE034}" srcOrd="0" destOrd="0" parTransId="{06CB117D-3589-4C54-ACA2-3C6ECDAFB5D5}" sibTransId="{C02AA94F-7E8D-43E9-9C0E-5BACD7D47DE1}"/>
    <dgm:cxn modelId="{DFB650E2-F397-487E-AD32-332641BC7B7C}" type="presOf" srcId="{C8404468-3AEC-4B3E-A97D-AEC838C0C295}" destId="{AA59C59C-E1BB-4021-908C-8694537F7416}" srcOrd="0" destOrd="1" presId="urn:microsoft.com/office/officeart/2005/8/layout/chevron2"/>
    <dgm:cxn modelId="{1CF8FD89-1A38-4601-90E9-E935132A2D56}" type="presOf" srcId="{0ABAE5CE-D8CF-49D1-BC02-5E2F69B58237}" destId="{C760672D-F7D0-44CB-B681-688C8A62B15B}" srcOrd="0" destOrd="0" presId="urn:microsoft.com/office/officeart/2005/8/layout/chevron2"/>
    <dgm:cxn modelId="{C6080E8A-96C4-424A-8D09-A88F4B89FA4C}" type="presOf" srcId="{38CEBF25-FC5D-4CCD-9055-93030D651DC9}" destId="{6DDD0C3F-8818-4FBE-9983-54D0887EF786}" srcOrd="0" destOrd="1" presId="urn:microsoft.com/office/officeart/2005/8/layout/chevron2"/>
    <dgm:cxn modelId="{1053B20B-F976-4103-ACBA-C8F8AF8B645B}" srcId="{B6D269F3-32AB-4526-B8EB-AF8853853620}" destId="{A4F44EE4-6B78-448F-A2D6-F3357C389E2F}" srcOrd="3" destOrd="0" parTransId="{80343DCF-2BC8-4E1B-A861-84DFA32FE242}" sibTransId="{FD024310-47FC-41B1-A5F4-A61C236A523E}"/>
    <dgm:cxn modelId="{27DCC9BF-868C-484E-B75A-E4FCCC1CD357}" srcId="{EA5E1507-1DA3-4130-A088-5C96EDE1C43F}" destId="{C28B63FA-1B67-4127-A9A1-6C876F252323}" srcOrd="1" destOrd="0" parTransId="{ADC0D587-42E8-4983-88F4-82754F3669EE}" sibTransId="{D6D24716-6DB9-4D3D-9BF4-DE97B231AE3B}"/>
    <dgm:cxn modelId="{CD0BB283-D41B-4854-8D7D-CAF77E42061B}" srcId="{EA5E1507-1DA3-4130-A088-5C96EDE1C43F}" destId="{590E8285-E3F9-432B-94C0-38D6046609A6}" srcOrd="0" destOrd="0" parTransId="{E975D96E-838C-477B-8AF4-E57901B78A10}" sibTransId="{8E226E80-70F0-470F-A590-5FC7EDACF1DB}"/>
    <dgm:cxn modelId="{EA94A3F5-0AEE-41BC-B215-4D2C5CD78039}" type="presOf" srcId="{7B7E2A80-F74F-4FA7-B6F9-291409DEFA52}" destId="{6DDD0C3F-8818-4FBE-9983-54D0887EF786}" srcOrd="0" destOrd="0" presId="urn:microsoft.com/office/officeart/2005/8/layout/chevron2"/>
    <dgm:cxn modelId="{A68302E6-E852-4BF4-A53E-88534EAB23F4}" type="presOf" srcId="{B6D269F3-32AB-4526-B8EB-AF8853853620}" destId="{89C8CF30-D4DB-4EE0-8D81-4175C16E58D4}" srcOrd="0" destOrd="0" presId="urn:microsoft.com/office/officeart/2005/8/layout/chevron2"/>
    <dgm:cxn modelId="{8F427CCE-49A9-420E-96C4-DD31D920ABEE}" srcId="{131CC4FF-58BA-43F1-B2E2-8E4F4817A1A7}" destId="{C8404468-3AEC-4B3E-A97D-AEC838C0C295}" srcOrd="1" destOrd="0" parTransId="{C3C30665-A281-40EF-8413-1C858011BFD5}" sibTransId="{C9C91B6B-577A-4C67-89E0-11D85E8BC178}"/>
    <dgm:cxn modelId="{B18F9CB3-9FAB-40CD-9C9C-960E4F0FCA11}" type="presOf" srcId="{60E6752D-729E-4C2C-8350-E0E3945E92D2}" destId="{3D64BE0A-4F5B-4C11-A395-3B6663CCA228}" srcOrd="0" destOrd="0" presId="urn:microsoft.com/office/officeart/2005/8/layout/chevron2"/>
    <dgm:cxn modelId="{59C2FE43-8AE8-41B3-A5DB-22F7F851483B}" type="presOf" srcId="{A4F44EE4-6B78-448F-A2D6-F3357C389E2F}" destId="{72236C47-49B2-4B5D-9F06-67D681C327F7}" srcOrd="0" destOrd="0" presId="urn:microsoft.com/office/officeart/2005/8/layout/chevron2"/>
    <dgm:cxn modelId="{90576F52-89FB-46D4-902C-27303FC1FD07}" srcId="{B6D269F3-32AB-4526-B8EB-AF8853853620}" destId="{131CC4FF-58BA-43F1-B2E2-8E4F4817A1A7}" srcOrd="1" destOrd="0" parTransId="{D1A8DA0F-53CD-4A29-AEA8-2A95B9FC6496}" sibTransId="{AD3AD326-011C-4052-911E-34D543BAC56B}"/>
    <dgm:cxn modelId="{EB5CE742-9467-4529-959C-501343A84739}" srcId="{B6D269F3-32AB-4526-B8EB-AF8853853620}" destId="{EA5E1507-1DA3-4130-A088-5C96EDE1C43F}" srcOrd="4" destOrd="0" parTransId="{E28FCA78-6070-4921-8D93-A18BD857ED9E}" sibTransId="{FC5A7A6F-12A0-45FC-9583-7D0BEE6D3532}"/>
    <dgm:cxn modelId="{3797AF64-9830-447B-9537-7AA1C43E230D}" srcId="{B6D269F3-32AB-4526-B8EB-AF8853853620}" destId="{60E6752D-729E-4C2C-8350-E0E3945E92D2}" srcOrd="2" destOrd="0" parTransId="{ADE3213F-FB3F-473E-BD87-3D09D29DE782}" sibTransId="{E6A03648-ECD9-47C6-B0C1-187D74430312}"/>
    <dgm:cxn modelId="{64B42311-31D1-4967-B544-F65B79D9FCE5}" type="presOf" srcId="{E71B8E90-C1FC-4F43-B654-FD6DE9594EAC}" destId="{AA59C59C-E1BB-4021-908C-8694537F7416}" srcOrd="0" destOrd="0" presId="urn:microsoft.com/office/officeart/2005/8/layout/chevron2"/>
    <dgm:cxn modelId="{6D467615-F71B-45FB-9FF3-A15B32297B85}" srcId="{823317D6-A821-4F2A-A4AA-27B44E44F9BF}" destId="{38CEBF25-FC5D-4CCD-9055-93030D651DC9}" srcOrd="1" destOrd="0" parTransId="{3C0D18D7-84E1-4413-89C6-EABA91C7536C}" sibTransId="{DAD43B0D-0D2C-429E-81A9-C8E2C3F2474C}"/>
    <dgm:cxn modelId="{30476B7D-ADB0-4178-8E6F-80A2FC81C3F8}" srcId="{B6D269F3-32AB-4526-B8EB-AF8853853620}" destId="{0ABAE5CE-D8CF-49D1-BC02-5E2F69B58237}" srcOrd="5" destOrd="0" parTransId="{F95C6DF8-F12E-40B4-8C4E-329A8AAAB472}" sibTransId="{B44A2012-4668-4DFE-B876-B2123200283F}"/>
    <dgm:cxn modelId="{048E8281-1F52-4B3A-8BBC-745F81566E1E}" srcId="{A4F44EE4-6B78-448F-A2D6-F3357C389E2F}" destId="{454D5DDB-35A6-4304-9845-A875A132D681}" srcOrd="1" destOrd="0" parTransId="{EF10338D-F633-46E6-AE8A-F681F20DA815}" sibTransId="{F0C5D36D-8BD4-44F3-A57F-9DF765521903}"/>
    <dgm:cxn modelId="{85CB7BE0-EF80-45DA-A082-8FA31E8CBCCD}" type="presOf" srcId="{FA9DE10D-5CC2-49F0-99BD-4A5219D9AFC0}" destId="{6C475D46-4583-4D2F-9064-C11B4983FD3C}" srcOrd="0" destOrd="1" presId="urn:microsoft.com/office/officeart/2005/8/layout/chevron2"/>
    <dgm:cxn modelId="{6C2D46A7-B378-42D7-89B8-DE65EBA57C5B}" srcId="{B6D269F3-32AB-4526-B8EB-AF8853853620}" destId="{823317D6-A821-4F2A-A4AA-27B44E44F9BF}" srcOrd="0" destOrd="0" parTransId="{4A856C8A-ADF5-4543-93D8-FDD028DB7EB1}" sibTransId="{930BB946-C034-4140-A360-A22ED55D9541}"/>
    <dgm:cxn modelId="{9FF130C3-FB0A-48AC-8698-6D44D40863DD}" srcId="{60E6752D-729E-4C2C-8350-E0E3945E92D2}" destId="{FA9DE10D-5CC2-49F0-99BD-4A5219D9AFC0}" srcOrd="1" destOrd="0" parTransId="{FFAEBB7E-9405-4C85-AB39-87DADFBB3627}" sibTransId="{ED64AB5F-52D4-4E07-A3D0-1233CB639426}"/>
    <dgm:cxn modelId="{9A13A67E-DBA3-4A5E-A1A6-5BFDDC585E0A}" srcId="{131CC4FF-58BA-43F1-B2E2-8E4F4817A1A7}" destId="{E71B8E90-C1FC-4F43-B654-FD6DE9594EAC}" srcOrd="0" destOrd="0" parTransId="{602C779A-B23C-4734-A266-1D5D0A55D5C2}" sibTransId="{693F46D7-D6D0-4E5F-A4AE-ABCE9B58306A}"/>
    <dgm:cxn modelId="{24A50451-036C-4409-834F-44F349621A1E}" type="presOf" srcId="{C28B63FA-1B67-4127-A9A1-6C876F252323}" destId="{ABDB90B8-10DC-47E5-BD98-6FE3F10F0835}" srcOrd="0" destOrd="1" presId="urn:microsoft.com/office/officeart/2005/8/layout/chevron2"/>
    <dgm:cxn modelId="{AB5F6242-F1DD-4986-8DEB-E119F21B1367}" type="presParOf" srcId="{89C8CF30-D4DB-4EE0-8D81-4175C16E58D4}" destId="{086E2B51-F7A8-45A7-9507-6C6833C4D55C}" srcOrd="0" destOrd="0" presId="urn:microsoft.com/office/officeart/2005/8/layout/chevron2"/>
    <dgm:cxn modelId="{F43D0490-E609-4CF1-BCF7-69B1B419E4DA}" type="presParOf" srcId="{086E2B51-F7A8-45A7-9507-6C6833C4D55C}" destId="{E7FAFDBB-7D2D-4770-96F3-6BD4B8AB05EE}" srcOrd="0" destOrd="0" presId="urn:microsoft.com/office/officeart/2005/8/layout/chevron2"/>
    <dgm:cxn modelId="{058F5F3E-9B62-4B7D-9BBB-92CBDC19F22F}" type="presParOf" srcId="{086E2B51-F7A8-45A7-9507-6C6833C4D55C}" destId="{6DDD0C3F-8818-4FBE-9983-54D0887EF786}" srcOrd="1" destOrd="0" presId="urn:microsoft.com/office/officeart/2005/8/layout/chevron2"/>
    <dgm:cxn modelId="{8851A384-50DF-43AF-87CD-180701D03045}" type="presParOf" srcId="{89C8CF30-D4DB-4EE0-8D81-4175C16E58D4}" destId="{86AFD8A7-2331-4BA7-8E8F-B791D01612EF}" srcOrd="1" destOrd="0" presId="urn:microsoft.com/office/officeart/2005/8/layout/chevron2"/>
    <dgm:cxn modelId="{170B2EEC-506E-4B42-A2B7-E50EFD99D0E0}" type="presParOf" srcId="{89C8CF30-D4DB-4EE0-8D81-4175C16E58D4}" destId="{BB4CB49A-1DB1-453E-B430-F27AA979B4B4}" srcOrd="2" destOrd="0" presId="urn:microsoft.com/office/officeart/2005/8/layout/chevron2"/>
    <dgm:cxn modelId="{389D17FB-34E6-45DC-AF21-6A1A923BC9D4}" type="presParOf" srcId="{BB4CB49A-1DB1-453E-B430-F27AA979B4B4}" destId="{D89D0260-879C-4D23-8372-920F6705ADD1}" srcOrd="0" destOrd="0" presId="urn:microsoft.com/office/officeart/2005/8/layout/chevron2"/>
    <dgm:cxn modelId="{D06D6097-296F-4FC6-BB89-E1571C3A524A}" type="presParOf" srcId="{BB4CB49A-1DB1-453E-B430-F27AA979B4B4}" destId="{AA59C59C-E1BB-4021-908C-8694537F7416}" srcOrd="1" destOrd="0" presId="urn:microsoft.com/office/officeart/2005/8/layout/chevron2"/>
    <dgm:cxn modelId="{A6651D05-211C-42E5-A9E9-B2D930795B08}" type="presParOf" srcId="{89C8CF30-D4DB-4EE0-8D81-4175C16E58D4}" destId="{3B75F200-FB24-4663-BAF9-1F0C9D3BA906}" srcOrd="3" destOrd="0" presId="urn:microsoft.com/office/officeart/2005/8/layout/chevron2"/>
    <dgm:cxn modelId="{891758F3-C942-4110-B9D4-60B1FC8BF06C}" type="presParOf" srcId="{89C8CF30-D4DB-4EE0-8D81-4175C16E58D4}" destId="{883858A0-DFE1-42B8-B9D1-8D832E604DAC}" srcOrd="4" destOrd="0" presId="urn:microsoft.com/office/officeart/2005/8/layout/chevron2"/>
    <dgm:cxn modelId="{CE0675E7-BCA8-4FF7-80AC-016C340C10BE}" type="presParOf" srcId="{883858A0-DFE1-42B8-B9D1-8D832E604DAC}" destId="{3D64BE0A-4F5B-4C11-A395-3B6663CCA228}" srcOrd="0" destOrd="0" presId="urn:microsoft.com/office/officeart/2005/8/layout/chevron2"/>
    <dgm:cxn modelId="{FB9895EF-59CE-4EF9-9C01-CC7B166FFAEC}" type="presParOf" srcId="{883858A0-DFE1-42B8-B9D1-8D832E604DAC}" destId="{6C475D46-4583-4D2F-9064-C11B4983FD3C}" srcOrd="1" destOrd="0" presId="urn:microsoft.com/office/officeart/2005/8/layout/chevron2"/>
    <dgm:cxn modelId="{7C93C891-C07C-4E03-9AB3-A37148AB6A89}" type="presParOf" srcId="{89C8CF30-D4DB-4EE0-8D81-4175C16E58D4}" destId="{91C9F320-3848-4562-9C12-FF64659C3DD6}" srcOrd="5" destOrd="0" presId="urn:microsoft.com/office/officeart/2005/8/layout/chevron2"/>
    <dgm:cxn modelId="{BF864382-5555-4378-9654-D902FD371E8A}" type="presParOf" srcId="{89C8CF30-D4DB-4EE0-8D81-4175C16E58D4}" destId="{94007A41-92BD-4121-961E-8DC7A99A5227}" srcOrd="6" destOrd="0" presId="urn:microsoft.com/office/officeart/2005/8/layout/chevron2"/>
    <dgm:cxn modelId="{5C385A86-6E24-4003-B121-4E6ECB14F22E}" type="presParOf" srcId="{94007A41-92BD-4121-961E-8DC7A99A5227}" destId="{72236C47-49B2-4B5D-9F06-67D681C327F7}" srcOrd="0" destOrd="0" presId="urn:microsoft.com/office/officeart/2005/8/layout/chevron2"/>
    <dgm:cxn modelId="{4566C594-F270-48A6-8D48-B42138E44A48}" type="presParOf" srcId="{94007A41-92BD-4121-961E-8DC7A99A5227}" destId="{22E3D905-2A3C-43D1-8D04-FC0802862BA8}" srcOrd="1" destOrd="0" presId="urn:microsoft.com/office/officeart/2005/8/layout/chevron2"/>
    <dgm:cxn modelId="{1E4CD6CA-3DB6-4897-8B84-2328DD3157D5}" type="presParOf" srcId="{89C8CF30-D4DB-4EE0-8D81-4175C16E58D4}" destId="{3BD80744-7671-45CA-8B3C-F4AD0A6CD306}" srcOrd="7" destOrd="0" presId="urn:microsoft.com/office/officeart/2005/8/layout/chevron2"/>
    <dgm:cxn modelId="{87E35F60-7C3A-4007-85CC-FC732EC3E586}" type="presParOf" srcId="{89C8CF30-D4DB-4EE0-8D81-4175C16E58D4}" destId="{5E68761A-0E98-4D64-A1E5-C63605FA136B}" srcOrd="8" destOrd="0" presId="urn:microsoft.com/office/officeart/2005/8/layout/chevron2"/>
    <dgm:cxn modelId="{60AB0DA5-542E-427A-82CE-AE8524CED6AC}" type="presParOf" srcId="{5E68761A-0E98-4D64-A1E5-C63605FA136B}" destId="{5CCFEF7D-E5A5-4968-B9BB-2B45726AABFA}" srcOrd="0" destOrd="0" presId="urn:microsoft.com/office/officeart/2005/8/layout/chevron2"/>
    <dgm:cxn modelId="{408E55DC-CD2B-417E-9A9D-6BDE57C4AF88}" type="presParOf" srcId="{5E68761A-0E98-4D64-A1E5-C63605FA136B}" destId="{ABDB90B8-10DC-47E5-BD98-6FE3F10F0835}" srcOrd="1" destOrd="0" presId="urn:microsoft.com/office/officeart/2005/8/layout/chevron2"/>
    <dgm:cxn modelId="{7C234E44-FB1A-4842-85F6-F79E6814D77E}" type="presParOf" srcId="{89C8CF30-D4DB-4EE0-8D81-4175C16E58D4}" destId="{02EB3E27-0CBF-462A-A68F-0E09FD9602BE}" srcOrd="9" destOrd="0" presId="urn:microsoft.com/office/officeart/2005/8/layout/chevron2"/>
    <dgm:cxn modelId="{C4E8D833-6C6A-42A2-B2C5-27CFF5C45412}" type="presParOf" srcId="{89C8CF30-D4DB-4EE0-8D81-4175C16E58D4}" destId="{746EA34C-6CFB-4945-BB9C-1FA6E1E5C82F}" srcOrd="10" destOrd="0" presId="urn:microsoft.com/office/officeart/2005/8/layout/chevron2"/>
    <dgm:cxn modelId="{2B318335-6283-4268-A1C4-6B4307FFB817}" type="presParOf" srcId="{746EA34C-6CFB-4945-BB9C-1FA6E1E5C82F}" destId="{C760672D-F7D0-44CB-B681-688C8A62B15B}" srcOrd="0" destOrd="0" presId="urn:microsoft.com/office/officeart/2005/8/layout/chevron2"/>
    <dgm:cxn modelId="{72192866-1D51-4098-9420-3C1C6BE02B05}" type="presParOf" srcId="{746EA34C-6CFB-4945-BB9C-1FA6E1E5C82F}" destId="{3BB1844A-A695-4888-96E6-D0422239BA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AFDBB-7D2D-4770-96F3-6BD4B8AB05EE}">
      <dsp:nvSpPr>
        <dsp:cNvPr id="0" name=""/>
        <dsp:cNvSpPr/>
      </dsp:nvSpPr>
      <dsp:spPr>
        <a:xfrm rot="5400000">
          <a:off x="-147439" y="150917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-5400000">
        <a:off x="1" y="347503"/>
        <a:ext cx="688049" cy="294878"/>
      </dsp:txXfrm>
    </dsp:sp>
    <dsp:sp modelId="{6DDD0C3F-8818-4FBE-9983-54D0887EF786}">
      <dsp:nvSpPr>
        <dsp:cNvPr id="0" name=""/>
        <dsp:cNvSpPr/>
      </dsp:nvSpPr>
      <dsp:spPr>
        <a:xfrm rot="5400000">
          <a:off x="4088573" y="-3379629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Личное заявление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Документы подтверждающие статус</a:t>
          </a:r>
          <a:endParaRPr lang="ru-RU" sz="1800" kern="1200" dirty="0"/>
        </a:p>
      </dsp:txBody>
      <dsp:txXfrm rot="-5400000">
        <a:off x="688050" y="52083"/>
        <a:ext cx="7408761" cy="576524"/>
      </dsp:txXfrm>
    </dsp:sp>
    <dsp:sp modelId="{D89D0260-879C-4D23-8372-920F6705ADD1}">
      <dsp:nvSpPr>
        <dsp:cNvPr id="0" name=""/>
        <dsp:cNvSpPr/>
      </dsp:nvSpPr>
      <dsp:spPr>
        <a:xfrm rot="5400000">
          <a:off x="-147439" y="1036673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-5400000">
        <a:off x="1" y="1233259"/>
        <a:ext cx="688049" cy="294878"/>
      </dsp:txXfrm>
    </dsp:sp>
    <dsp:sp modelId="{AA59C59C-E1BB-4021-908C-8694537F7416}">
      <dsp:nvSpPr>
        <dsp:cNvPr id="0" name=""/>
        <dsp:cNvSpPr/>
      </dsp:nvSpPr>
      <dsp:spPr>
        <a:xfrm rot="5400000">
          <a:off x="4088573" y="-2511289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Заключение договора о  сопровождении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Заявление об оказании срочных социальных услуг</a:t>
          </a:r>
          <a:endParaRPr lang="ru-RU" sz="1800" kern="1200" dirty="0"/>
        </a:p>
      </dsp:txBody>
      <dsp:txXfrm rot="-5400000">
        <a:off x="688050" y="920423"/>
        <a:ext cx="7408761" cy="576524"/>
      </dsp:txXfrm>
    </dsp:sp>
    <dsp:sp modelId="{3D64BE0A-4F5B-4C11-A395-3B6663CCA228}">
      <dsp:nvSpPr>
        <dsp:cNvPr id="0" name=""/>
        <dsp:cNvSpPr/>
      </dsp:nvSpPr>
      <dsp:spPr>
        <a:xfrm rot="5400000">
          <a:off x="-147439" y="1922430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-5400000">
        <a:off x="1" y="2119016"/>
        <a:ext cx="688049" cy="294878"/>
      </dsp:txXfrm>
    </dsp:sp>
    <dsp:sp modelId="{6C475D46-4583-4D2F-9064-C11B4983FD3C}">
      <dsp:nvSpPr>
        <dsp:cNvPr id="0" name=""/>
        <dsp:cNvSpPr/>
      </dsp:nvSpPr>
      <dsp:spPr>
        <a:xfrm rot="5400000">
          <a:off x="4088573" y="-1625532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Составление плана сопровождения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Составление ИППС</a:t>
          </a:r>
          <a:endParaRPr lang="ru-RU" sz="1800" kern="1200" dirty="0"/>
        </a:p>
      </dsp:txBody>
      <dsp:txXfrm rot="-5400000">
        <a:off x="688050" y="1806180"/>
        <a:ext cx="7408761" cy="576524"/>
      </dsp:txXfrm>
    </dsp:sp>
    <dsp:sp modelId="{72236C47-49B2-4B5D-9F06-67D681C327F7}">
      <dsp:nvSpPr>
        <dsp:cNvPr id="0" name=""/>
        <dsp:cNvSpPr/>
      </dsp:nvSpPr>
      <dsp:spPr>
        <a:xfrm rot="5400000">
          <a:off x="-147439" y="2808187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-5400000">
        <a:off x="1" y="3004773"/>
        <a:ext cx="688049" cy="294878"/>
      </dsp:txXfrm>
    </dsp:sp>
    <dsp:sp modelId="{22E3D905-2A3C-43D1-8D04-FC0802862BA8}">
      <dsp:nvSpPr>
        <dsp:cNvPr id="0" name=""/>
        <dsp:cNvSpPr/>
      </dsp:nvSpPr>
      <dsp:spPr>
        <a:xfrm rot="5400000">
          <a:off x="4088573" y="122372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Проведение индивидуальной работы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клубной работы для групповых занятий</a:t>
          </a:r>
          <a:endParaRPr lang="ru-RU" sz="1800" kern="1200" dirty="0"/>
        </a:p>
      </dsp:txBody>
      <dsp:txXfrm rot="-5400000">
        <a:off x="688050" y="3554085"/>
        <a:ext cx="7408761" cy="576524"/>
      </dsp:txXfrm>
    </dsp:sp>
    <dsp:sp modelId="{5CCFEF7D-E5A5-4968-B9BB-2B45726AABFA}">
      <dsp:nvSpPr>
        <dsp:cNvPr id="0" name=""/>
        <dsp:cNvSpPr/>
      </dsp:nvSpPr>
      <dsp:spPr>
        <a:xfrm rot="5400000">
          <a:off x="-147439" y="3693944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-5400000">
        <a:off x="1" y="3890530"/>
        <a:ext cx="688049" cy="294878"/>
      </dsp:txXfrm>
    </dsp:sp>
    <dsp:sp modelId="{ABDB90B8-10DC-47E5-BD98-6FE3F10F0835}">
      <dsp:nvSpPr>
        <dsp:cNvPr id="0" name=""/>
        <dsp:cNvSpPr/>
      </dsp:nvSpPr>
      <dsp:spPr>
        <a:xfrm rot="5400000">
          <a:off x="4088573" y="-724875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Закрепление специалиста, осуществляющего сопровождение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Подбор куратора, наставника</a:t>
          </a:r>
          <a:endParaRPr lang="ru-RU" sz="1800" kern="1200" dirty="0"/>
        </a:p>
      </dsp:txBody>
      <dsp:txXfrm rot="-5400000">
        <a:off x="688050" y="2706837"/>
        <a:ext cx="7408761" cy="576524"/>
      </dsp:txXfrm>
    </dsp:sp>
    <dsp:sp modelId="{C760672D-F7D0-44CB-B681-688C8A62B15B}">
      <dsp:nvSpPr>
        <dsp:cNvPr id="0" name=""/>
        <dsp:cNvSpPr/>
      </dsp:nvSpPr>
      <dsp:spPr>
        <a:xfrm rot="5400000">
          <a:off x="-147439" y="4579700"/>
          <a:ext cx="982927" cy="688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6</a:t>
          </a:r>
          <a:endParaRPr lang="ru-RU" sz="1900" kern="1200" dirty="0"/>
        </a:p>
      </dsp:txBody>
      <dsp:txXfrm rot="-5400000">
        <a:off x="1" y="4776286"/>
        <a:ext cx="688049" cy="294878"/>
      </dsp:txXfrm>
    </dsp:sp>
    <dsp:sp modelId="{3BB1844A-A695-4888-96E6-D0422239BA45}">
      <dsp:nvSpPr>
        <dsp:cNvPr id="0" name=""/>
        <dsp:cNvSpPr/>
      </dsp:nvSpPr>
      <dsp:spPr>
        <a:xfrm rot="5400000">
          <a:off x="4088573" y="1031737"/>
          <a:ext cx="638902" cy="7439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эффективности проведенной работы</a:t>
          </a:r>
          <a:endParaRPr lang="ru-RU" sz="1800" kern="1200" dirty="0"/>
        </a:p>
      </dsp:txBody>
      <dsp:txXfrm rot="-5400000">
        <a:off x="688050" y="4463450"/>
        <a:ext cx="7408761" cy="576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5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2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25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2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1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63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487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6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4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3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1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776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1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3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2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7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7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6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2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40D1-AD6E-452C-AC91-AF210AE700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D7E1-8987-4616-9FD6-AB53E8756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ru/test/590687-diagnostika-vospitannosti-po-shilovoj" TargetMode="External"/><Relationship Id="rId2" Type="http://schemas.openxmlformats.org/officeDocument/2006/relationships/hyperlink" Target="https://onlinetestpad.com/ru/test/714-test-issledovanie-trevozhnosti-oprosnik-spilbergera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onlinetestpad.com/ru/testview/1155-ocenka-urovnya-obshhitelnosti-test-v-f-ryakhovskogo" TargetMode="External"/><Relationship Id="rId4" Type="http://schemas.openxmlformats.org/officeDocument/2006/relationships/hyperlink" Target="https://psytests.org/emotional/rses-run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testpad.com/ru/test/29871-metodika-izucheniya-statusov-professionalnoj-identichnosti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ies.ru/tests/test/855/" TargetMode="External"/><Relationship Id="rId2" Type="http://schemas.openxmlformats.org/officeDocument/2006/relationships/hyperlink" Target="https://onlinetestpad.com/ru/test/846555-sociologicheskij-opros-moe-otnoshenie-k-zozh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002" y="1897832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программа сопровождения и адаптации выпускников разных форм попечения Вологодской области 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092" y="4699776"/>
            <a:ext cx="11617233" cy="16557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Шамахова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Николаевна,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СО ВО «Вологодский центр помощи детям,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попечения родителей, № 1»,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Координационного совета по сопровождению выпускников всех форм попечения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9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22158"/>
              </p:ext>
            </p:extLst>
          </p:nvPr>
        </p:nvGraphicFramePr>
        <p:xfrm>
          <a:off x="558266" y="943278"/>
          <a:ext cx="11059428" cy="490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6476"/>
                <a:gridCol w="3686476"/>
                <a:gridCol w="3686476"/>
              </a:tblGrid>
              <a:tr h="1538533">
                <a:tc gridSpan="3">
                  <a:txBody>
                    <a:bodyPr/>
                    <a:lstStyle/>
                    <a:p>
                      <a:pPr marR="501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501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уровень – существуют некоторые трудности, но выпускник в состоянии с ними справиться самостоятельно или ему требуется небольшая поддержка; трудности выпускника не оказывают существенного влияния на качество его жизни; отсутствует риск того, что выпускник окажется в социально опасном положении.</a:t>
                      </a:r>
                    </a:p>
                    <a:p>
                      <a:pPr marR="501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02" marR="12572" marT="54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1467">
                <a:tc>
                  <a:txBody>
                    <a:bodyPr/>
                    <a:lstStyle/>
                    <a:p>
                      <a:pPr marL="3175" marR="5143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" marR="5143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процесс реализации </a:t>
                      </a:r>
                    </a:p>
                    <a:p>
                      <a:pPr marL="3175" marR="5143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 направленного на адаптацию в социуме в течение первого года после выпуска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организации для детей-сирот, замещающей семьи.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социальной, психологической, педагогической и иной помощи выпускникам всех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форм попечения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целью предупреждения проблем в самостоятельной жизни. </a:t>
                      </a:r>
                    </a:p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02" marR="12572" marT="54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effectLst/>
                      </a:endParaRPr>
                    </a:p>
                    <a:p>
                      <a:pPr marL="3175" marR="501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сопровождении с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остоят выпускники, у которых недостаточно </a:t>
                      </a:r>
                    </a:p>
                    <a:p>
                      <a:pPr marL="3175" marR="501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сформированы социальные навыки, четкие жизненные планы, способность к самостоятельному принятию решений, недостаточность активности, проблемы с коммуникацией, закреплением в коллективе по месту обучения или работы. </a:t>
                      </a:r>
                    </a:p>
                    <a:p>
                      <a:pPr marL="3175" marR="501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02" marR="12572" marT="54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Выпускники, 	находящиеся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данном уровне, могут иметь хорошо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структурированные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 и определенное видение своего будущего, однако могут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дезадаптированы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период выхода из учреждения. Нуждаются в поддержке в начальный период их жизнеустройства.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Выпускник нуждается 	в информационной, социально-педагогической 	и психологической поддержке, сопровождении и оказании содействия в дальнейшем жизнеустройстве. </a:t>
                      </a:r>
                    </a:p>
                    <a:p>
                      <a:pPr marR="476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02" marR="12572" marT="54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2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39547"/>
              </p:ext>
            </p:extLst>
          </p:nvPr>
        </p:nvGraphicFramePr>
        <p:xfrm>
          <a:off x="1029903" y="1203158"/>
          <a:ext cx="10231654" cy="443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872"/>
                <a:gridCol w="3505625"/>
                <a:gridCol w="3511157"/>
              </a:tblGrid>
              <a:tr h="1092298">
                <a:tc gridSpan="3">
                  <a:txBody>
                    <a:bodyPr/>
                    <a:lstStyle/>
                    <a:p>
                      <a:pPr marR="476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Кризисный уровень – существуют значительные трудности, негативно влияющие на качество его жизни и адаптацию с которыми выпускник самостоятельно не может справится. В случае отсутствия социальной поддержки выпускник может оказаться в социально опасном положении.</a:t>
                      </a:r>
                    </a:p>
                    <a:p>
                      <a:pPr marR="476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6" marR="0" marT="0" marB="6951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8321">
                <a:tc>
                  <a:txBody>
                    <a:bodyPr/>
                    <a:lstStyle/>
                    <a:p>
                      <a:pPr marL="1270" marR="514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1270" marR="5143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	процесс 	реализации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 направленного на оказание выпускникам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 попечения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 по устранению конфликтных и иных кризисных ситуаций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6" marR="0" marT="0" marB="695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47625" algn="ctr">
                        <a:lnSpc>
                          <a:spcPct val="90000"/>
                        </a:lnSpc>
                        <a:spcAft>
                          <a:spcPts val="565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	кризисного 	уровня </a:t>
                      </a:r>
                    </a:p>
                    <a:p>
                      <a:pPr marL="4445" marR="47625" algn="ctr">
                        <a:lnSpc>
                          <a:spcPct val="90000"/>
                        </a:lnSpc>
                        <a:spcAft>
                          <a:spcPts val="565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проводятся с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выпускниками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всех форм попечения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имеющими нарушения здоровья, физического или психического развития, а также нарушения, связанные с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дезадаптированностью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  <a:p>
                      <a:pPr marL="4445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не обладают достаточно развитыми социальными навыками, испытывают серьезные проблемы с адаптацией в обществе, продолжением образования и трудоустройством, отличаются высоким уровнем конфликтности, низкой социальной компетентностью.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6" marR="0" marT="0" marB="695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ct val="90000"/>
                        </a:lnSpc>
                        <a:spcAft>
                          <a:spcPts val="55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Такие выпускники нуждаются 	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помощи, организации сопровождения и контроля за их жизнью в целях преодоления трудной жизненной ситуации.  </a:t>
                      </a:r>
                    </a:p>
                    <a:p>
                      <a:pPr marR="488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Данная помощь может быть оказана усилиями специалистов различного профиля (педагогов, психологов, врачей, социальных работников) при длительном сопровождении.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6" marR="0" marT="0" marB="695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77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36607"/>
              </p:ext>
            </p:extLst>
          </p:nvPr>
        </p:nvGraphicFramePr>
        <p:xfrm>
          <a:off x="1062444" y="1037236"/>
          <a:ext cx="10066047" cy="4693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349"/>
                <a:gridCol w="3355349"/>
                <a:gridCol w="3355349"/>
              </a:tblGrid>
              <a:tr h="1263708">
                <a:tc gridSpan="3">
                  <a:txBody>
                    <a:bodyPr/>
                    <a:lstStyle/>
                    <a:p>
                      <a:pPr marR="476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Экстренный уровень – выпускник находится в социально-опасном положении; требуется незамедлительное вмешательство специалистов службы сопровождения для обеспечения его безопасности и благополучия.</a:t>
                      </a:r>
                    </a:p>
                    <a:p>
                      <a:pPr marR="476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37" marR="12727" marT="9256" marB="520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9296">
                <a:tc>
                  <a:txBody>
                    <a:bodyPr/>
                    <a:lstStyle/>
                    <a:p>
                      <a:pPr marR="46990" algn="ctr">
                        <a:lnSpc>
                          <a:spcPct val="90000"/>
                        </a:lnSpc>
                        <a:spcAft>
                          <a:spcPts val="5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	процесс 	реализации </a:t>
                      </a:r>
                    </a:p>
                    <a:p>
                      <a:pPr marR="46990" algn="ctr">
                        <a:lnSpc>
                          <a:spcPct val="90000"/>
                        </a:lnSpc>
                        <a:spcAft>
                          <a:spcPts val="5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 направленного на оказание помощи выпускникам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целью предотвращения угрозы для жизни, здоровья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психологического, физического),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жестокого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обращения.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37" marR="12727" marT="9256" marB="520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marR="45720" algn="ctr">
                        <a:lnSpc>
                          <a:spcPct val="900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	процесс 	реализации </a:t>
                      </a:r>
                    </a:p>
                    <a:p>
                      <a:pPr marL="635" marR="45720" algn="ctr">
                        <a:lnSpc>
                          <a:spcPct val="900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как правило, находятся подростки, находящиеся 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опасном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положении или попавшие в трудную жизненную ситуацию </a:t>
                      </a:r>
                    </a:p>
                    <a:p>
                      <a:pPr marL="635" marR="463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(переживающие кризисные события в жизни, неблагоприятные семейные обстоятельства, тяжелые заболевания, психическое состояние и др.).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37" marR="12727" marT="9256" marB="520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 выпускники имеют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адаптации. </a:t>
                      </a:r>
                    </a:p>
                    <a:p>
                      <a:pPr marL="1270" marR="463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Данная категория предполагает  постоянный, четкий контроль за всеми сферами жизнедеятельности выпускника и организацию необходимой поддержки в кризисных  ситуациях.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37" marR="12727" marT="9256" marB="520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879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068" y="404391"/>
            <a:ext cx="721940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процесса сопровождения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2480" y="1223702"/>
            <a:ext cx="103544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должностных лиц при установлении факта самовольного ухода выпускника организации для детей-сирот, проживающего в общежитии профессиональной образовательной организации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сопровождения выпускников из числа детей-сирот и детей, оставшихся без попечения родителей, всех форм попечения, обучающихся в профессиональных образовательных организациях Вологодской области;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сопровождения выпускников, находящихся на сопровождении в уполномоченных организациях (проживающих самостоятельно (после 18 лет) в жилье специализированного, социального найма или принадлежащего выпускнику по праву собственности, в обстоятельствах, которые нормативными правовыми актами субъекта Российской Федерации признаны ухудшающими или способными ухудшить условия их жизни, до 23-х лет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88" y="4770665"/>
            <a:ext cx="21431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5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94669947"/>
              </p:ext>
            </p:extLst>
          </p:nvPr>
        </p:nvGraphicFramePr>
        <p:xfrm>
          <a:off x="2171338" y="3887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27018" y="5807408"/>
            <a:ext cx="10955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базой процесса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региональный банк данных о выпускниках, позволяющий осуществлять процессы сбора, накопления, хранения, мониторинга данных 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выпускниках области.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9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7702" y="186677"/>
            <a:ext cx="686235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готовности к самостоятельной жизни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11476"/>
              </p:ext>
            </p:extLst>
          </p:nvPr>
        </p:nvGraphicFramePr>
        <p:xfrm>
          <a:off x="766353" y="714103"/>
          <a:ext cx="10430462" cy="5842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253"/>
                <a:gridCol w="2553230"/>
                <a:gridCol w="2272783"/>
                <a:gridCol w="4028196"/>
              </a:tblGrid>
              <a:tr h="57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компетенций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(параметры успешности)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Инструментарий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190497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Гражданско-правовая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802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положительного отношения к человеку, к обществу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тревожности, как свойство эмоционально-волевой сферы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ct val="102000"/>
                        </a:lnSpc>
                        <a:spcAft>
                          <a:spcPts val="1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личностной и ситуативной тревожности Ч. Д. Спилбергера – Ю. Л. Ханина</a:t>
                      </a:r>
                    </a:p>
                    <a:p>
                      <a:pPr marR="100965" algn="ctr">
                        <a:lnSpc>
                          <a:spcPct val="102000"/>
                        </a:lnSpc>
                        <a:spcAft>
                          <a:spcPts val="1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https://onlinetestpad.com/ru/test/714-test-issledovanie-trevozhnosti-oprosnik-spilbergera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11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положительного отношения к нравственным ценностям и законам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нравственной воспитанности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(проявление нравственных качеств личности;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личности;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самодисциплина).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уровня воспитанности (Шилова М.И.)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https://onlinetestpad.com/ru/test/590687-diagnostika-vospitannosti-po-shilovoj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57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позитивной Я-концепции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самоуважения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самоуважения Розенберга, RSES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https://psytests.org/emotional/rses-run.html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952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навыков делового общения.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общительности, коммуникабельности, желания идти на контакт.</a:t>
                      </a: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общительности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(тест В. Ф.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Ряховского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https://onlinetestpad.com/ru/testview/1155-ocenka-urovnya-obshhitelnosti-test-v-f-ryakhovskogo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  <a:tr h="11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навыков взаимодействия с другими людьми, готовность к сотрудничеству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«Социальный интеллект» (модификация методики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Холла)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(Шкала Навыки взаимодействия)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980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3" y="45274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        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76276"/>
              </p:ext>
            </p:extLst>
          </p:nvPr>
        </p:nvGraphicFramePr>
        <p:xfrm>
          <a:off x="548640" y="775905"/>
          <a:ext cx="10769018" cy="5957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880"/>
                <a:gridCol w="2556640"/>
                <a:gridCol w="2346554"/>
                <a:gridCol w="4158944"/>
              </a:tblGrid>
              <a:tr h="478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(параметры успешности)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(параметры успешности)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Инструментарий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8025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Профессионально-трудовая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профессиональных намерений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профессиональных намерений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изучения статусов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профессиональной идентичности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А.А.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Азбель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А.Г.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Грецов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://onlinetestpad.com/ru/test/29871-metodika-izucheniya-statusov-professionalnoj-identichnosti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4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потребности в интеллектуальном развитии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ставить перед собой цели в профессиональной успешности и достигать их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«Социальный интеллект»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модификация методики Холла)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(Шкала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самомотивация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4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потребности в трудовой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прогнозировать успешность в профессиональном и личностном развитии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«Социальный интеллект» (модификация методики Холла) </a:t>
                      </a:r>
                    </a:p>
                    <a:p>
                      <a:pPr marL="209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(Шкала самосознание)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300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44343"/>
              </p:ext>
            </p:extLst>
          </p:nvPr>
        </p:nvGraphicFramePr>
        <p:xfrm>
          <a:off x="235132" y="330926"/>
          <a:ext cx="11068593" cy="6235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128"/>
                <a:gridCol w="2063737"/>
                <a:gridCol w="3658864"/>
                <a:gridCol w="3658864"/>
              </a:tblGrid>
              <a:tr h="1135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(параметры успешности)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(параметры успешности)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56" marR="622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Инструментарий</a:t>
                      </a:r>
                    </a:p>
                  </a:txBody>
                  <a:tcPr marL="68580" marR="68580" marT="0" marB="0"/>
                </a:tc>
              </a:tr>
              <a:tr h="1201732">
                <a:tc row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Личностно-семейная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-социально-бытовых умений и навыков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социальной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адаптированности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«Уровень социальной адаптированности, активности, автономности и нравственной воспитанности» (заполняется воспитанником)</a:t>
                      </a:r>
                    </a:p>
                  </a:txBody>
                  <a:tcPr marL="57236" marR="57236" marT="0" marB="0"/>
                </a:tc>
              </a:tr>
              <a:tr h="748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социально-бытовых умений и навыков</a:t>
                      </a: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«Уровень социальной адаптации»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(заполняется куратором)</a:t>
                      </a:r>
                    </a:p>
                  </a:txBody>
                  <a:tcPr marL="57236" marR="57236" marT="0" marB="0"/>
                </a:tc>
              </a:tr>
              <a:tr h="1573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навыков здорового образа жизни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навыков здорового образа жизни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«Отношение к здоровому образу жизни»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https://onlinetestpad.com/ru/test/846555-sociologicheskij-opros-moe-otnoshenie-k-zozh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</a:tr>
              <a:tr h="748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знаний в сфере семейных отношений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Ценностные ориентации на успешные семейно-брачные отношения</a:t>
                      </a: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«Нравственная готовность к браку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Е.К. Погодина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</a:tr>
              <a:tr h="827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зрелости личности во внутрисемейных отношениях.</a:t>
                      </a:r>
                    </a:p>
                  </a:txBody>
                  <a:tcPr marL="57236" marR="57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«Поддержание родственных связей»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https://www.psychologies.ru/tests/test/855/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36" marR="57236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2884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2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7557490" y="3730515"/>
            <a:ext cx="3013104" cy="298860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313415" y="138816"/>
            <a:ext cx="3747040" cy="355493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данных о проблемах и нарушениях адаптации выпускников, возможность их оперативного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832319" y="3115027"/>
            <a:ext cx="2272172" cy="2101865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7242"/>
          <p:cNvGrpSpPr/>
          <p:nvPr/>
        </p:nvGrpSpPr>
        <p:grpSpPr>
          <a:xfrm>
            <a:off x="2751078" y="965251"/>
            <a:ext cx="5900444" cy="5630544"/>
            <a:chOff x="0" y="0"/>
            <a:chExt cx="5900826" cy="5630621"/>
          </a:xfrm>
        </p:grpSpPr>
        <p:sp>
          <p:nvSpPr>
            <p:cNvPr id="17" name="Shape 1126"/>
            <p:cNvSpPr/>
            <p:nvPr/>
          </p:nvSpPr>
          <p:spPr>
            <a:xfrm>
              <a:off x="2131949" y="2184019"/>
              <a:ext cx="1679702" cy="1679702"/>
            </a:xfrm>
            <a:custGeom>
              <a:avLst/>
              <a:gdLst/>
              <a:ahLst/>
              <a:cxnLst/>
              <a:rect l="0" t="0" r="0" b="0"/>
              <a:pathLst>
                <a:path w="1679702" h="1679702">
                  <a:moveTo>
                    <a:pt x="839851" y="0"/>
                  </a:moveTo>
                  <a:cubicBezTo>
                    <a:pt x="1303655" y="0"/>
                    <a:pt x="1679702" y="376047"/>
                    <a:pt x="1679702" y="839851"/>
                  </a:cubicBezTo>
                  <a:cubicBezTo>
                    <a:pt x="1679702" y="1303655"/>
                    <a:pt x="1303655" y="1679702"/>
                    <a:pt x="839851" y="1679702"/>
                  </a:cubicBezTo>
                  <a:cubicBezTo>
                    <a:pt x="376047" y="1679702"/>
                    <a:pt x="0" y="1303655"/>
                    <a:pt x="0" y="839851"/>
                  </a:cubicBezTo>
                  <a:cubicBezTo>
                    <a:pt x="0" y="376047"/>
                    <a:pt x="376047" y="0"/>
                    <a:pt x="83985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127"/>
            <p:cNvSpPr/>
            <p:nvPr/>
          </p:nvSpPr>
          <p:spPr>
            <a:xfrm>
              <a:off x="2131949" y="2184019"/>
              <a:ext cx="1679702" cy="1679702"/>
            </a:xfrm>
            <a:custGeom>
              <a:avLst/>
              <a:gdLst/>
              <a:ahLst/>
              <a:cxnLst/>
              <a:rect l="0" t="0" r="0" b="0"/>
              <a:pathLst>
                <a:path w="1679702" h="1679702">
                  <a:moveTo>
                    <a:pt x="0" y="839851"/>
                  </a:moveTo>
                  <a:cubicBezTo>
                    <a:pt x="0" y="376047"/>
                    <a:pt x="376047" y="0"/>
                    <a:pt x="839851" y="0"/>
                  </a:cubicBezTo>
                  <a:cubicBezTo>
                    <a:pt x="1303655" y="0"/>
                    <a:pt x="1679702" y="376047"/>
                    <a:pt x="1679702" y="839851"/>
                  </a:cubicBezTo>
                  <a:cubicBezTo>
                    <a:pt x="1679702" y="1303655"/>
                    <a:pt x="1303655" y="1679702"/>
                    <a:pt x="839851" y="1679702"/>
                  </a:cubicBezTo>
                  <a:cubicBezTo>
                    <a:pt x="376047" y="1679702"/>
                    <a:pt x="0" y="1303655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Rectangle 1128"/>
            <p:cNvSpPr/>
            <p:nvPr/>
          </p:nvSpPr>
          <p:spPr>
            <a:xfrm>
              <a:off x="2417953" y="2818765"/>
              <a:ext cx="1536069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Ожидаемые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129"/>
            <p:cNvSpPr/>
            <p:nvPr/>
          </p:nvSpPr>
          <p:spPr>
            <a:xfrm>
              <a:off x="2477389" y="3041269"/>
              <a:ext cx="1314204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результаты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1130"/>
            <p:cNvSpPr/>
            <p:nvPr/>
          </p:nvSpPr>
          <p:spPr>
            <a:xfrm>
              <a:off x="3466465" y="3041269"/>
              <a:ext cx="60925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Shape 1132"/>
            <p:cNvSpPr/>
            <p:nvPr/>
          </p:nvSpPr>
          <p:spPr>
            <a:xfrm>
              <a:off x="2971800" y="1679702"/>
              <a:ext cx="0" cy="504317"/>
            </a:xfrm>
            <a:custGeom>
              <a:avLst/>
              <a:gdLst/>
              <a:ahLst/>
              <a:cxnLst/>
              <a:rect l="0" t="0" r="0" b="0"/>
              <a:pathLst>
                <a:path h="504317">
                  <a:moveTo>
                    <a:pt x="0" y="504317"/>
                  </a:moveTo>
                  <a:lnTo>
                    <a:pt x="0" y="0"/>
                  </a:lnTo>
                </a:path>
              </a:pathLst>
            </a:custGeom>
            <a:ln w="2540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133"/>
            <p:cNvSpPr/>
            <p:nvPr/>
          </p:nvSpPr>
          <p:spPr>
            <a:xfrm>
              <a:off x="2084832" y="0"/>
              <a:ext cx="1773936" cy="1679702"/>
            </a:xfrm>
            <a:custGeom>
              <a:avLst/>
              <a:gdLst/>
              <a:ahLst/>
              <a:cxnLst/>
              <a:rect l="0" t="0" r="0" b="0"/>
              <a:pathLst>
                <a:path w="1773936" h="1679702">
                  <a:moveTo>
                    <a:pt x="886968" y="0"/>
                  </a:moveTo>
                  <a:cubicBezTo>
                    <a:pt x="1376807" y="0"/>
                    <a:pt x="1773936" y="376047"/>
                    <a:pt x="1773936" y="839851"/>
                  </a:cubicBezTo>
                  <a:cubicBezTo>
                    <a:pt x="1773936" y="1303655"/>
                    <a:pt x="1376807" y="1679702"/>
                    <a:pt x="886968" y="1679702"/>
                  </a:cubicBezTo>
                  <a:cubicBezTo>
                    <a:pt x="397129" y="1679702"/>
                    <a:pt x="0" y="1303655"/>
                    <a:pt x="0" y="839851"/>
                  </a:cubicBezTo>
                  <a:cubicBezTo>
                    <a:pt x="0" y="376047"/>
                    <a:pt x="397129" y="0"/>
                    <a:pt x="886968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064A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134"/>
            <p:cNvSpPr/>
            <p:nvPr/>
          </p:nvSpPr>
          <p:spPr>
            <a:xfrm>
              <a:off x="2084832" y="0"/>
              <a:ext cx="1773936" cy="1679702"/>
            </a:xfrm>
            <a:custGeom>
              <a:avLst/>
              <a:gdLst/>
              <a:ahLst/>
              <a:cxnLst/>
              <a:rect l="0" t="0" r="0" b="0"/>
              <a:pathLst>
                <a:path w="1773936" h="1679702">
                  <a:moveTo>
                    <a:pt x="0" y="839851"/>
                  </a:moveTo>
                  <a:cubicBezTo>
                    <a:pt x="0" y="376047"/>
                    <a:pt x="397129" y="0"/>
                    <a:pt x="886968" y="0"/>
                  </a:cubicBezTo>
                  <a:cubicBezTo>
                    <a:pt x="1376807" y="0"/>
                    <a:pt x="1773936" y="376047"/>
                    <a:pt x="1773936" y="839851"/>
                  </a:cubicBezTo>
                  <a:cubicBezTo>
                    <a:pt x="1773936" y="1303655"/>
                    <a:pt x="1376807" y="1679702"/>
                    <a:pt x="886968" y="1679702"/>
                  </a:cubicBezTo>
                  <a:cubicBezTo>
                    <a:pt x="397129" y="1679702"/>
                    <a:pt x="0" y="1303655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Rectangle 1135"/>
            <p:cNvSpPr/>
            <p:nvPr/>
          </p:nvSpPr>
          <p:spPr>
            <a:xfrm>
              <a:off x="2604516" y="517398"/>
              <a:ext cx="102217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Улучшение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1136"/>
            <p:cNvSpPr/>
            <p:nvPr/>
          </p:nvSpPr>
          <p:spPr>
            <a:xfrm>
              <a:off x="2686812" y="685038"/>
              <a:ext cx="80590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качества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1137"/>
            <p:cNvSpPr/>
            <p:nvPr/>
          </p:nvSpPr>
          <p:spPr>
            <a:xfrm>
              <a:off x="2377440" y="852678"/>
              <a:ext cx="1581403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постинтернатного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1138"/>
            <p:cNvSpPr/>
            <p:nvPr/>
          </p:nvSpPr>
          <p:spPr>
            <a:xfrm>
              <a:off x="3567684" y="852678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1139"/>
            <p:cNvSpPr/>
            <p:nvPr/>
          </p:nvSpPr>
          <p:spPr>
            <a:xfrm>
              <a:off x="2438400" y="1020318"/>
              <a:ext cx="1465261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сопровождения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1140"/>
            <p:cNvSpPr/>
            <p:nvPr/>
          </p:nvSpPr>
          <p:spPr>
            <a:xfrm>
              <a:off x="3538728" y="1020318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Shape 1142"/>
            <p:cNvSpPr/>
            <p:nvPr/>
          </p:nvSpPr>
          <p:spPr>
            <a:xfrm>
              <a:off x="3770503" y="2608580"/>
              <a:ext cx="479679" cy="155829"/>
            </a:xfrm>
            <a:custGeom>
              <a:avLst/>
              <a:gdLst/>
              <a:ahLst/>
              <a:cxnLst/>
              <a:rect l="0" t="0" r="0" b="0"/>
              <a:pathLst>
                <a:path w="479679" h="155829">
                  <a:moveTo>
                    <a:pt x="0" y="155829"/>
                  </a:moveTo>
                  <a:lnTo>
                    <a:pt x="479679" y="0"/>
                  </a:lnTo>
                </a:path>
              </a:pathLst>
            </a:custGeom>
            <a:ln w="2540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143"/>
            <p:cNvSpPr/>
            <p:nvPr/>
          </p:nvSpPr>
          <p:spPr>
            <a:xfrm>
              <a:off x="4209034" y="1509141"/>
              <a:ext cx="1679703" cy="1679702"/>
            </a:xfrm>
            <a:custGeom>
              <a:avLst/>
              <a:gdLst/>
              <a:ahLst/>
              <a:cxnLst/>
              <a:rect l="0" t="0" r="0" b="0"/>
              <a:pathLst>
                <a:path w="1679703" h="1679702">
                  <a:moveTo>
                    <a:pt x="839851" y="0"/>
                  </a:moveTo>
                  <a:cubicBezTo>
                    <a:pt x="1303655" y="0"/>
                    <a:pt x="1679703" y="376047"/>
                    <a:pt x="1679703" y="839851"/>
                  </a:cubicBezTo>
                  <a:cubicBezTo>
                    <a:pt x="1679703" y="1303655"/>
                    <a:pt x="1303655" y="1679702"/>
                    <a:pt x="839851" y="1679702"/>
                  </a:cubicBezTo>
                  <a:cubicBezTo>
                    <a:pt x="376047" y="1679702"/>
                    <a:pt x="0" y="1303655"/>
                    <a:pt x="0" y="839851"/>
                  </a:cubicBezTo>
                  <a:cubicBezTo>
                    <a:pt x="0" y="376047"/>
                    <a:pt x="376047" y="0"/>
                    <a:pt x="83985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85DA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144"/>
            <p:cNvSpPr/>
            <p:nvPr/>
          </p:nvSpPr>
          <p:spPr>
            <a:xfrm>
              <a:off x="4209034" y="1509141"/>
              <a:ext cx="1679703" cy="1679702"/>
            </a:xfrm>
            <a:custGeom>
              <a:avLst/>
              <a:gdLst/>
              <a:ahLst/>
              <a:cxnLst/>
              <a:rect l="0" t="0" r="0" b="0"/>
              <a:pathLst>
                <a:path w="1679703" h="1679702">
                  <a:moveTo>
                    <a:pt x="0" y="839851"/>
                  </a:moveTo>
                  <a:cubicBezTo>
                    <a:pt x="0" y="376047"/>
                    <a:pt x="376047" y="0"/>
                    <a:pt x="839851" y="0"/>
                  </a:cubicBezTo>
                  <a:cubicBezTo>
                    <a:pt x="1303655" y="0"/>
                    <a:pt x="1679703" y="376047"/>
                    <a:pt x="1679703" y="839851"/>
                  </a:cubicBezTo>
                  <a:cubicBezTo>
                    <a:pt x="1679703" y="1303655"/>
                    <a:pt x="1303655" y="1679702"/>
                    <a:pt x="839851" y="1679702"/>
                  </a:cubicBezTo>
                  <a:cubicBezTo>
                    <a:pt x="376047" y="1679702"/>
                    <a:pt x="0" y="1303655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Rectangle 1145"/>
            <p:cNvSpPr/>
            <p:nvPr/>
          </p:nvSpPr>
          <p:spPr>
            <a:xfrm>
              <a:off x="4562856" y="2026793"/>
              <a:ext cx="1337970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Профилактика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1146"/>
            <p:cNvSpPr/>
            <p:nvPr/>
          </p:nvSpPr>
          <p:spPr>
            <a:xfrm>
              <a:off x="4649724" y="2194586"/>
              <a:ext cx="1107287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социальной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1147"/>
            <p:cNvSpPr/>
            <p:nvPr/>
          </p:nvSpPr>
          <p:spPr>
            <a:xfrm>
              <a:off x="4581144" y="2362454"/>
              <a:ext cx="124574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дезадаптации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1148"/>
            <p:cNvSpPr/>
            <p:nvPr/>
          </p:nvSpPr>
          <p:spPr>
            <a:xfrm>
              <a:off x="5518658" y="2362454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1149"/>
            <p:cNvSpPr/>
            <p:nvPr/>
          </p:nvSpPr>
          <p:spPr>
            <a:xfrm>
              <a:off x="4614672" y="2530094"/>
              <a:ext cx="115757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выпускников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1150"/>
            <p:cNvSpPr/>
            <p:nvPr/>
          </p:nvSpPr>
          <p:spPr>
            <a:xfrm>
              <a:off x="5485130" y="2530094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Shape 1152"/>
            <p:cNvSpPr/>
            <p:nvPr/>
          </p:nvSpPr>
          <p:spPr>
            <a:xfrm>
              <a:off x="3465449" y="3703320"/>
              <a:ext cx="280543" cy="386207"/>
            </a:xfrm>
            <a:custGeom>
              <a:avLst/>
              <a:gdLst/>
              <a:ahLst/>
              <a:cxnLst/>
              <a:rect l="0" t="0" r="0" b="0"/>
              <a:pathLst>
                <a:path w="280543" h="386207">
                  <a:moveTo>
                    <a:pt x="0" y="0"/>
                  </a:moveTo>
                  <a:lnTo>
                    <a:pt x="280543" y="386207"/>
                  </a:lnTo>
                </a:path>
              </a:pathLst>
            </a:custGeom>
            <a:ln w="2540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153"/>
            <p:cNvSpPr/>
            <p:nvPr/>
          </p:nvSpPr>
          <p:spPr>
            <a:xfrm>
              <a:off x="3329432" y="3950970"/>
              <a:ext cx="1852168" cy="1679651"/>
            </a:xfrm>
            <a:custGeom>
              <a:avLst/>
              <a:gdLst/>
              <a:ahLst/>
              <a:cxnLst/>
              <a:rect l="0" t="0" r="0" b="0"/>
              <a:pathLst>
                <a:path w="1852168" h="1679651">
                  <a:moveTo>
                    <a:pt x="926084" y="0"/>
                  </a:moveTo>
                  <a:cubicBezTo>
                    <a:pt x="1437513" y="0"/>
                    <a:pt x="1852168" y="376047"/>
                    <a:pt x="1852168" y="839851"/>
                  </a:cubicBezTo>
                  <a:cubicBezTo>
                    <a:pt x="1852168" y="1303643"/>
                    <a:pt x="1437513" y="1679651"/>
                    <a:pt x="926084" y="1679651"/>
                  </a:cubicBezTo>
                  <a:cubicBezTo>
                    <a:pt x="414655" y="1679651"/>
                    <a:pt x="0" y="1303643"/>
                    <a:pt x="0" y="839851"/>
                  </a:cubicBezTo>
                  <a:cubicBezTo>
                    <a:pt x="0" y="376047"/>
                    <a:pt x="414655" y="0"/>
                    <a:pt x="92608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767B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154"/>
            <p:cNvSpPr/>
            <p:nvPr/>
          </p:nvSpPr>
          <p:spPr>
            <a:xfrm>
              <a:off x="3329432" y="3950970"/>
              <a:ext cx="1852168" cy="1679651"/>
            </a:xfrm>
            <a:custGeom>
              <a:avLst/>
              <a:gdLst/>
              <a:ahLst/>
              <a:cxnLst/>
              <a:rect l="0" t="0" r="0" b="0"/>
              <a:pathLst>
                <a:path w="1852168" h="1679651">
                  <a:moveTo>
                    <a:pt x="0" y="839851"/>
                  </a:moveTo>
                  <a:cubicBezTo>
                    <a:pt x="0" y="376047"/>
                    <a:pt x="414655" y="0"/>
                    <a:pt x="926084" y="0"/>
                  </a:cubicBezTo>
                  <a:cubicBezTo>
                    <a:pt x="1437513" y="0"/>
                    <a:pt x="1852168" y="376047"/>
                    <a:pt x="1852168" y="839851"/>
                  </a:cubicBezTo>
                  <a:cubicBezTo>
                    <a:pt x="1852168" y="1303643"/>
                    <a:pt x="1437513" y="1679651"/>
                    <a:pt x="926084" y="1679651"/>
                  </a:cubicBezTo>
                  <a:cubicBezTo>
                    <a:pt x="414655" y="1679651"/>
                    <a:pt x="0" y="1303643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Rectangle 1155"/>
            <p:cNvSpPr/>
            <p:nvPr/>
          </p:nvSpPr>
          <p:spPr>
            <a:xfrm>
              <a:off x="3862070" y="4385691"/>
              <a:ext cx="109291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Увеличение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156"/>
            <p:cNvSpPr/>
            <p:nvPr/>
          </p:nvSpPr>
          <p:spPr>
            <a:xfrm>
              <a:off x="3836162" y="4553331"/>
              <a:ext cx="116142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численности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157"/>
            <p:cNvSpPr/>
            <p:nvPr/>
          </p:nvSpPr>
          <p:spPr>
            <a:xfrm>
              <a:off x="3970274" y="4720971"/>
              <a:ext cx="807322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успешно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158"/>
            <p:cNvSpPr/>
            <p:nvPr/>
          </p:nvSpPr>
          <p:spPr>
            <a:xfrm>
              <a:off x="3625850" y="4888611"/>
              <a:ext cx="1721261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адаптировавшихся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159"/>
            <p:cNvSpPr/>
            <p:nvPr/>
          </p:nvSpPr>
          <p:spPr>
            <a:xfrm>
              <a:off x="3820922" y="5056226"/>
              <a:ext cx="120277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выпускников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160"/>
            <p:cNvSpPr/>
            <p:nvPr/>
          </p:nvSpPr>
          <p:spPr>
            <a:xfrm>
              <a:off x="4729226" y="5056226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Shape 1162"/>
            <p:cNvSpPr/>
            <p:nvPr/>
          </p:nvSpPr>
          <p:spPr>
            <a:xfrm>
              <a:off x="2209292" y="3703320"/>
              <a:ext cx="268859" cy="370078"/>
            </a:xfrm>
            <a:custGeom>
              <a:avLst/>
              <a:gdLst/>
              <a:ahLst/>
              <a:cxnLst/>
              <a:rect l="0" t="0" r="0" b="0"/>
              <a:pathLst>
                <a:path w="268859" h="370078">
                  <a:moveTo>
                    <a:pt x="268859" y="0"/>
                  </a:moveTo>
                  <a:lnTo>
                    <a:pt x="0" y="370078"/>
                  </a:lnTo>
                </a:path>
              </a:pathLst>
            </a:custGeom>
            <a:ln w="2540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163"/>
            <p:cNvSpPr/>
            <p:nvPr/>
          </p:nvSpPr>
          <p:spPr>
            <a:xfrm>
              <a:off x="685800" y="3950970"/>
              <a:ext cx="2004568" cy="1679651"/>
            </a:xfrm>
            <a:custGeom>
              <a:avLst/>
              <a:gdLst/>
              <a:ahLst/>
              <a:cxnLst/>
              <a:rect l="0" t="0" r="0" b="0"/>
              <a:pathLst>
                <a:path w="2004568" h="1679651">
                  <a:moveTo>
                    <a:pt x="1002284" y="0"/>
                  </a:moveTo>
                  <a:cubicBezTo>
                    <a:pt x="1555750" y="0"/>
                    <a:pt x="2004568" y="376047"/>
                    <a:pt x="2004568" y="839851"/>
                  </a:cubicBezTo>
                  <a:cubicBezTo>
                    <a:pt x="2004568" y="1303643"/>
                    <a:pt x="1555750" y="1679651"/>
                    <a:pt x="1002284" y="1679651"/>
                  </a:cubicBezTo>
                  <a:cubicBezTo>
                    <a:pt x="448691" y="1679651"/>
                    <a:pt x="0" y="1303643"/>
                    <a:pt x="0" y="839851"/>
                  </a:cubicBezTo>
                  <a:cubicBezTo>
                    <a:pt x="0" y="376047"/>
                    <a:pt x="448691" y="0"/>
                    <a:pt x="100228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185B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164"/>
            <p:cNvSpPr/>
            <p:nvPr/>
          </p:nvSpPr>
          <p:spPr>
            <a:xfrm>
              <a:off x="685800" y="3950970"/>
              <a:ext cx="2004568" cy="1679651"/>
            </a:xfrm>
            <a:custGeom>
              <a:avLst/>
              <a:gdLst/>
              <a:ahLst/>
              <a:cxnLst/>
              <a:rect l="0" t="0" r="0" b="0"/>
              <a:pathLst>
                <a:path w="2004568" h="1679651">
                  <a:moveTo>
                    <a:pt x="0" y="839851"/>
                  </a:moveTo>
                  <a:cubicBezTo>
                    <a:pt x="0" y="376047"/>
                    <a:pt x="448691" y="0"/>
                    <a:pt x="1002284" y="0"/>
                  </a:cubicBezTo>
                  <a:cubicBezTo>
                    <a:pt x="1555750" y="0"/>
                    <a:pt x="2004568" y="376047"/>
                    <a:pt x="2004568" y="839851"/>
                  </a:cubicBezTo>
                  <a:cubicBezTo>
                    <a:pt x="2004568" y="1303643"/>
                    <a:pt x="1555750" y="1679651"/>
                    <a:pt x="1002284" y="1679651"/>
                  </a:cubicBezTo>
                  <a:cubicBezTo>
                    <a:pt x="448691" y="1679651"/>
                    <a:pt x="0" y="1303643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Rectangle 1165"/>
            <p:cNvSpPr/>
            <p:nvPr/>
          </p:nvSpPr>
          <p:spPr>
            <a:xfrm>
              <a:off x="1011936" y="4469282"/>
              <a:ext cx="1843312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Наличие механизма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1166"/>
            <p:cNvSpPr/>
            <p:nvPr/>
          </p:nvSpPr>
          <p:spPr>
            <a:xfrm>
              <a:off x="1283208" y="4637151"/>
              <a:ext cx="1123319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устойчивого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1167"/>
            <p:cNvSpPr/>
            <p:nvPr/>
          </p:nvSpPr>
          <p:spPr>
            <a:xfrm>
              <a:off x="998220" y="4804791"/>
              <a:ext cx="188118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межведомственного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1168"/>
            <p:cNvSpPr/>
            <p:nvPr/>
          </p:nvSpPr>
          <p:spPr>
            <a:xfrm>
              <a:off x="1139952" y="4972406"/>
              <a:ext cx="145654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взаимодействия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169"/>
            <p:cNvSpPr/>
            <p:nvPr/>
          </p:nvSpPr>
          <p:spPr>
            <a:xfrm>
              <a:off x="2235708" y="4972406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Shape 1171"/>
            <p:cNvSpPr/>
            <p:nvPr/>
          </p:nvSpPr>
          <p:spPr>
            <a:xfrm>
              <a:off x="1740154" y="2623693"/>
              <a:ext cx="432943" cy="140716"/>
            </a:xfrm>
            <a:custGeom>
              <a:avLst/>
              <a:gdLst/>
              <a:ahLst/>
              <a:cxnLst/>
              <a:rect l="0" t="0" r="0" b="0"/>
              <a:pathLst>
                <a:path w="432943" h="140716">
                  <a:moveTo>
                    <a:pt x="432943" y="140716"/>
                  </a:moveTo>
                  <a:lnTo>
                    <a:pt x="0" y="0"/>
                  </a:lnTo>
                </a:path>
              </a:pathLst>
            </a:custGeom>
            <a:ln w="25400" cap="rnd">
              <a:round/>
            </a:ln>
          </p:spPr>
          <p:style>
            <a:lnRef idx="1">
              <a:srgbClr val="4BACC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172"/>
            <p:cNvSpPr/>
            <p:nvPr/>
          </p:nvSpPr>
          <p:spPr>
            <a:xfrm>
              <a:off x="0" y="1509141"/>
              <a:ext cx="1789303" cy="1679702"/>
            </a:xfrm>
            <a:custGeom>
              <a:avLst/>
              <a:gdLst/>
              <a:ahLst/>
              <a:cxnLst/>
              <a:rect l="0" t="0" r="0" b="0"/>
              <a:pathLst>
                <a:path w="1789303" h="1679702">
                  <a:moveTo>
                    <a:pt x="894715" y="0"/>
                  </a:moveTo>
                  <a:cubicBezTo>
                    <a:pt x="1388745" y="0"/>
                    <a:pt x="1789303" y="376047"/>
                    <a:pt x="1789303" y="839851"/>
                  </a:cubicBezTo>
                  <a:cubicBezTo>
                    <a:pt x="1789303" y="1303655"/>
                    <a:pt x="1388745" y="1679702"/>
                    <a:pt x="894715" y="1679702"/>
                  </a:cubicBezTo>
                  <a:cubicBezTo>
                    <a:pt x="400558" y="1679702"/>
                    <a:pt x="0" y="1303655"/>
                    <a:pt x="0" y="839851"/>
                  </a:cubicBezTo>
                  <a:cubicBezTo>
                    <a:pt x="0" y="376047"/>
                    <a:pt x="400558" y="0"/>
                    <a:pt x="89471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173"/>
            <p:cNvSpPr/>
            <p:nvPr/>
          </p:nvSpPr>
          <p:spPr>
            <a:xfrm>
              <a:off x="0" y="1509141"/>
              <a:ext cx="1789303" cy="1679702"/>
            </a:xfrm>
            <a:custGeom>
              <a:avLst/>
              <a:gdLst/>
              <a:ahLst/>
              <a:cxnLst/>
              <a:rect l="0" t="0" r="0" b="0"/>
              <a:pathLst>
                <a:path w="1789303" h="1679702">
                  <a:moveTo>
                    <a:pt x="0" y="839851"/>
                  </a:moveTo>
                  <a:cubicBezTo>
                    <a:pt x="0" y="376047"/>
                    <a:pt x="400558" y="0"/>
                    <a:pt x="894715" y="0"/>
                  </a:cubicBezTo>
                  <a:cubicBezTo>
                    <a:pt x="1388745" y="0"/>
                    <a:pt x="1789303" y="376047"/>
                    <a:pt x="1789303" y="839851"/>
                  </a:cubicBezTo>
                  <a:cubicBezTo>
                    <a:pt x="1789303" y="1303655"/>
                    <a:pt x="1388745" y="1679702"/>
                    <a:pt x="894715" y="1679702"/>
                  </a:cubicBezTo>
                  <a:cubicBezTo>
                    <a:pt x="400558" y="1679702"/>
                    <a:pt x="0" y="1303655"/>
                    <a:pt x="0" y="839851"/>
                  </a:cubicBezTo>
                  <a:close/>
                </a:path>
              </a:pathLst>
            </a:custGeom>
            <a:ln w="2540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Rectangle 1174"/>
            <p:cNvSpPr/>
            <p:nvPr/>
          </p:nvSpPr>
          <p:spPr>
            <a:xfrm>
              <a:off x="518160" y="1943354"/>
              <a:ext cx="1044472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Включение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175"/>
            <p:cNvSpPr/>
            <p:nvPr/>
          </p:nvSpPr>
          <p:spPr>
            <a:xfrm>
              <a:off x="537972" y="2110994"/>
              <a:ext cx="99359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социально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176"/>
            <p:cNvSpPr/>
            <p:nvPr/>
          </p:nvSpPr>
          <p:spPr>
            <a:xfrm>
              <a:off x="286512" y="2278634"/>
              <a:ext cx="166004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ориентированных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177"/>
            <p:cNvSpPr/>
            <p:nvPr/>
          </p:nvSpPr>
          <p:spPr>
            <a:xfrm>
              <a:off x="327660" y="2446274"/>
              <a:ext cx="155302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некоммерческих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1178"/>
            <p:cNvSpPr/>
            <p:nvPr/>
          </p:nvSpPr>
          <p:spPr>
            <a:xfrm>
              <a:off x="464820" y="2613914"/>
              <a:ext cx="1139737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организаций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1179"/>
            <p:cNvSpPr/>
            <p:nvPr/>
          </p:nvSpPr>
          <p:spPr>
            <a:xfrm>
              <a:off x="1323086" y="2613914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6" name="Овал 65"/>
          <p:cNvSpPr/>
          <p:nvPr/>
        </p:nvSpPr>
        <p:spPr>
          <a:xfrm>
            <a:off x="140370" y="3749724"/>
            <a:ext cx="2839450" cy="278330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региональной базы данных выпускников, 100 % охват выпускников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-38171" y="125111"/>
            <a:ext cx="3527092" cy="32389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 социальный и личностный потенциал у выпускников для самостоятельной жизни и успешной интеграции в современном обществе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46" y="2186954"/>
            <a:ext cx="4762500" cy="26479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/>
          <a:stretch/>
        </p:blipFill>
        <p:spPr>
          <a:xfrm>
            <a:off x="583475" y="139336"/>
            <a:ext cx="4590375" cy="657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9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151"/>
            <a:ext cx="12034837" cy="625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" indent="-635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kern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Правовые основания 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21.12.1996 года № 159 «О дополнительных гарантиях по социальной поддержке детей-сирот и детей, оставшихся без попечения родителей»;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акон от 28.12.2013 года № 442-ФЗ «Об основах социального обслуживания в Российской Федерации»;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24.07.1998 года № 124-ФЗ «Об основных гарантиях прав ребенка в Российской Федерации»; 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24.06.1999 года № 120-ФЗ «Об основах системы профилактики безнадзорности и правонарушений несовершеннолетних»;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24.04. 2008 года № 48-ФЗ «Об опеке и попечительстве»; 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29.12. 2012 года № 273-ФЗ «Об образовании в Российской Федерации»; 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Постановление Правительства Российской Федерации от 24.05. 2014 года № 481 «О деятельности организаций для детей-сирот и детей оставшихся без попечения родителей, и устройстве в них детей, оставшихся без попечения родителей»;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Письмо Министерства образования и науки РФ от 18.06.2013 года № ИП-59007 «О совершенствовании деятельности организации для детей-сирот и детей, оставшихся без попечения родителей»;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Закон Вологодской области от 16.03.2015 года № 3602-ОЗ «Об охране семьи, материнства, отцовства и детства в Вологодской области (с изменениями на 27 декабря 2019 года);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Департамента социальной защиты населения Вологодской области от 15.05.2015 года № 292 «Об утверждении Примерного положения о центре помощи детям, оставшимся без попечения родителей».</a:t>
            </a:r>
          </a:p>
          <a:p>
            <a:pPr marL="35623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4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1" y="1229952"/>
            <a:ext cx="11588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1" y="613586"/>
            <a:ext cx="11564983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состоит из 14 разделов, это: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Понятия, используемые в модельной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программе;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Цель и задачи социального сопровождения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Организации, обеспечивающие социальное сопровождение выпускников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(перечень оказываемых услуг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Межведомственная координация социального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нуждаемости выпускника в социальном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Основные этапы социального сопровождения выпускников всех форм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попечения;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Алгоритмы сопровождения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Содержание и формы социального сопровождения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Ожидаемые результаты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Информационное обеспечение социального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Технологии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сопровождения;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Финансовое обеспечение организации социального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Контроль качества социального сопровождения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44" y="3762495"/>
            <a:ext cx="37719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4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6191" y="1106469"/>
            <a:ext cx="101354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модельной программы является повышение эффективности постинтернатного сопровождения и адаптации выпускников всех форм попечения в Вологодской области, в том числе в процессе получения ими профессионального образования и при первичном трудоустройстве.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3176" y="54800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модельной программы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02" y="2485431"/>
            <a:ext cx="2860946" cy="10031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389" y="4250255"/>
            <a:ext cx="109631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Регламент взаимодействия центров помощи детям, оставшимся без попечения родителей, служб по сопровождению выпускников, органов опеки и попечительства и комплексных центров социального обслуживания населения по сопровождению выпускников всех форм попечения;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Положение о территориальной ответственности и паритетном взаимодействии центров помощи детям, оставшимся без попечения родителей, по сопровождению выпускников всех форм попечения.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5461" y="348855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определяющие систему сопровождения в области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5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011" y="4107703"/>
            <a:ext cx="3418115" cy="253795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35727" y="321581"/>
            <a:ext cx="10918371" cy="401528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обеспечивающие сопровождение выпускников всех форм попечения: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для детей-сирот и детей, оставшихся без попечения родителей;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службы по сопровождению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форм попечения области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комплексные центры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населения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территориальный центр помощи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помощи семье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627" y="1542643"/>
            <a:ext cx="11904618" cy="515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Субъектность сопровождения.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 должен стать субъектом своего постинтернатного сопровождения. Данное положение можно рассматривать в качестве важнейшего принципа работы специалистов. Реализация этого принципа начинается с обязательного предоставления выбора выпускнику и учета его мнения на всех этапах его интеграции в общество. Субъектная позиция выпускника становится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мотиватором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его успешной социальной адаптации. С этой целью все мероприятия Плана сопровождения, ИППС обсуждаются вместе с ним (совместное планирование). Выпускнику разъясняются процедуры, алгоритмы, суть мероприятий сопровождения. План или ИППС могут считаться принятыми после достижения согласия на их выполнение. В рамках каждого мероприятия прописывается конкретная ответственность.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Поэтапность включения выпускника в мероприятия в соответствие с его потребностями и готовностью</a:t>
            </a:r>
            <a:r>
              <a:rPr lang="ru-RU" sz="1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ИППС (план) составляется поэтапно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индивидуальных особенностей, уровня социальной адаптации выпускника и пролонгируется в конце периода действия.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Ступенчатость</a:t>
            </a:r>
            <a:r>
              <a:rPr lang="ru-RU" sz="1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«переходов» от одного мероприятия по сопровождению к другому.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социальной адаптации в рамках постинтернатного сопровождения осуществляется во время получения выпускниками профессионального образования, при первичном трудоустройстве и/или занятиями общественной активностью, что требует сочетания различных социальных, педагогических и психологических методов.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Включенность значимого взрослого в социальную сеть выпускника.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работе с выпускниками в рамках сопровождения,  роль «значимого взрослого», принимающего ребенка, устанавливающего для него правила и границы, переходит к наставнику или куратору.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Интегрированность.</a:t>
            </a:r>
            <a:r>
              <a:rPr lang="ru-RU" sz="1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из целей социальной адаптации выпускников является усвоение навыков взаимодействия различных социальных групп в процессе получения ими профессионального образования и при первичном трудоустройстве 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выпускники получают профессиональное образование и проводят досуг в естественных условиях совместно с другими подростками и молодыми людьми.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Постепенность – от контроля и опеки взрослых к независимости и самостоятельности выпускников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Выявление ресурсов выпускника и оказание помощи в процессе социальной реабилитации.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Профессионализм 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в процесс сопровождения обученных специалистов. Деятельность по сопровождению должна осуществляться комплексно в рамках межведомственного взаимодействия.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6090" y="53929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сопровождения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325" y="384505"/>
            <a:ext cx="9858103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задачи межведомственного взаимодействия: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привлечение различных ведомств к содействию по оказанию помощи выпускникам по основным законодательно закрепленным направлениям помощи: медицинской, психологической, педагогической, юридической, социальной;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единого порядка организации деятельности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сопровождению выпускников;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содействие аккумуляции, объединению ресурсов всех социальных ведомств при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сопровождения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содействие созданию эффективных механизмов реализации мероприятий по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сопровождению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содействие созданию эффективных алгоритмов обмена информацией между ведомствами при реализации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5" y="4158174"/>
            <a:ext cx="4188822" cy="269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75" y="155540"/>
            <a:ext cx="1168690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выпускников нуждающихся в сопровождении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опровождение учреждениями социального обслуживания осуществляется посредством предоставления услуг «Оказание консультативной, психологической, педагогической, юридической, социальной и иной помощи лицам из числа детей-сирот и детей, оставшихся без попечения родителей»: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выпускникам организаций для детей-сирот и детей, оставшихся без попечения родителей в возрасте до 23 лет;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лицам из числа завершивших пребывание в приемной семье, до достижения 23 лет.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3771" y="2002199"/>
            <a:ext cx="10162901" cy="459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сопровождения: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одготовительный: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 информации о личности выпускника. 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Адаптационный: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предусматривает оказание помощи выпускникам при решении наиболее актуальных вопросов, связанных с жильем, получением образования, трудоустройством, оказанием медицинской и юридической помощи. 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помощь: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дифференцированный подход с определением степени сложности проблем жизнеустройства выпускника и постановки на учет по уровням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0500" indent="-6350" algn="ctr">
              <a:spcAft>
                <a:spcPts val="3400"/>
              </a:spcAft>
            </a:pPr>
            <a:r>
              <a:rPr lang="ru-RU" u="none" strike="noStrike" dirty="0" smtClean="0"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 определении уровней сопровождения устанавливается продолжительность сопровождения в соответствии с нуждаемостью и уровнем сложности по организации сопровождения и оказанием помощи выпускникам: </a:t>
            </a:r>
            <a:endParaRPr lang="ru-RU" sz="1000" u="none" strike="noStrike" dirty="0" smtClean="0">
              <a:solidFill>
                <a:srgbClr val="C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fontAlgn="base"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ru-RU" u="none" strike="noStrike" dirty="0" smtClean="0">
                <a:solidFill>
                  <a:srgbClr val="00206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общий уровень сопровождения – 1 год;</a:t>
            </a:r>
          </a:p>
          <a:p>
            <a:pPr lvl="0" fontAlgn="base"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ru-RU" u="none" strike="noStrike" dirty="0" smtClean="0">
                <a:solidFill>
                  <a:srgbClr val="00206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кризисный - до 6 месяцев;  </a:t>
            </a:r>
          </a:p>
          <a:p>
            <a:pPr lvl="0" fontAlgn="base"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ru-RU" u="none" strike="noStrike" dirty="0" smtClean="0">
                <a:solidFill>
                  <a:srgbClr val="00206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экстренный - до 3 месяцев. </a:t>
            </a:r>
          </a:p>
          <a:p>
            <a:pPr marL="342900" lvl="0" indent="-342900" fontAlgn="base">
              <a:lnSpc>
                <a:spcPct val="123000"/>
              </a:lnSpc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ru-RU" sz="1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6764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Природа</Template>
  <TotalTime>934</TotalTime>
  <Words>1868</Words>
  <Application>Microsoft Office PowerPoint</Application>
  <PresentationFormat>Широкоэкранный</PresentationFormat>
  <Paragraphs>252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 2</vt:lpstr>
      <vt:lpstr>HDOfficeLightV0</vt:lpstr>
      <vt:lpstr>Тема Office</vt:lpstr>
      <vt:lpstr>Модельная программа сопровождения и адаптации выпускников разных форм попечения Вологодской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Организации, обеспечивающие сопровождение выпускников всех форм попечения:  - организации для детей-сирот и детей, оставшихся без попечения родителей;  - службы по сопровождению выпускников всех форм попечения области; - органы опеки и попечительства;  - комплексные центры социального обслуживания населения и территориальный центр помощи социальной помощи семье и детям.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Модельная программа социального сопровождения выпускников всех форм попечения, в Вологодской области </dc:title>
  <dc:creator>Студент</dc:creator>
  <cp:lastModifiedBy>Студент</cp:lastModifiedBy>
  <cp:revision>35</cp:revision>
  <cp:lastPrinted>2022-05-16T07:16:54Z</cp:lastPrinted>
  <dcterms:created xsi:type="dcterms:W3CDTF">2022-05-12T10:18:05Z</dcterms:created>
  <dcterms:modified xsi:type="dcterms:W3CDTF">2022-10-10T12:08:58Z</dcterms:modified>
</cp:coreProperties>
</file>